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307" r:id="rId3"/>
    <p:sldId id="306" r:id="rId4"/>
    <p:sldId id="324" r:id="rId5"/>
    <p:sldId id="258" r:id="rId6"/>
    <p:sldId id="304" r:id="rId7"/>
    <p:sldId id="317" r:id="rId8"/>
    <p:sldId id="312" r:id="rId9"/>
    <p:sldId id="260" r:id="rId10"/>
    <p:sldId id="313" r:id="rId11"/>
    <p:sldId id="318" r:id="rId12"/>
    <p:sldId id="314" r:id="rId13"/>
    <p:sldId id="316" r:id="rId14"/>
    <p:sldId id="319" r:id="rId15"/>
    <p:sldId id="265" r:id="rId16"/>
    <p:sldId id="320" r:id="rId17"/>
    <p:sldId id="267" r:id="rId18"/>
    <p:sldId id="321" r:id="rId19"/>
    <p:sldId id="269" r:id="rId20"/>
    <p:sldId id="271" r:id="rId21"/>
    <p:sldId id="272" r:id="rId22"/>
    <p:sldId id="273" r:id="rId23"/>
    <p:sldId id="298" r:id="rId24"/>
    <p:sldId id="322" r:id="rId25"/>
    <p:sldId id="275" r:id="rId26"/>
    <p:sldId id="299" r:id="rId27"/>
    <p:sldId id="300" r:id="rId28"/>
    <p:sldId id="280" r:id="rId29"/>
    <p:sldId id="289" r:id="rId30"/>
    <p:sldId id="290" r:id="rId31"/>
    <p:sldId id="281" r:id="rId32"/>
    <p:sldId id="291" r:id="rId33"/>
    <p:sldId id="282" r:id="rId34"/>
    <p:sldId id="283" r:id="rId35"/>
    <p:sldId id="284" r:id="rId36"/>
    <p:sldId id="285" r:id="rId37"/>
    <p:sldId id="286" r:id="rId38"/>
    <p:sldId id="287" r:id="rId39"/>
    <p:sldId id="288" r:id="rId40"/>
    <p:sldId id="276" r:id="rId41"/>
    <p:sldId id="301" r:id="rId42"/>
    <p:sldId id="277" r:id="rId43"/>
    <p:sldId id="323" r:id="rId44"/>
    <p:sldId id="294" r:id="rId45"/>
    <p:sldId id="295" r:id="rId46"/>
    <p:sldId id="297" r:id="rId47"/>
    <p:sldId id="293" r:id="rId48"/>
    <p:sldId id="292" r:id="rId49"/>
    <p:sldId id="302" r:id="rId50"/>
    <p:sldId id="30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07"/>
            <p14:sldId id="306"/>
            <p14:sldId id="324"/>
            <p14:sldId id="258"/>
            <p14:sldId id="304"/>
            <p14:sldId id="317"/>
            <p14:sldId id="312"/>
            <p14:sldId id="260"/>
            <p14:sldId id="313"/>
            <p14:sldId id="318"/>
            <p14:sldId id="314"/>
            <p14:sldId id="316"/>
            <p14:sldId id="319"/>
            <p14:sldId id="265"/>
          </p14:sldIdLst>
        </p14:section>
        <p14:section name="Problem Reso: T.A.P. Intro" id="{26426D29-CB7F-4F35-82E4-80DB2EF72F8F}">
          <p14:sldIdLst>
            <p14:sldId id="320"/>
            <p14:sldId id="267"/>
            <p14:sldId id="321"/>
          </p14:sldIdLst>
        </p14:section>
        <p14:section name="T.A.P. Components" id="{E80C31A2-80E2-4DDC-AAB9-1284540D297D}">
          <p14:sldIdLst>
            <p14:sldId id="269"/>
            <p14:sldId id="271"/>
          </p14:sldIdLst>
        </p14:section>
        <p14:section name="T.A.P. Creation" id="{0C355B7F-C643-42AC-93DA-BB18ED334BBC}">
          <p14:sldIdLst>
            <p14:sldId id="272"/>
            <p14:sldId id="273"/>
            <p14:sldId id="298"/>
            <p14:sldId id="322"/>
            <p14:sldId id="275"/>
            <p14:sldId id="299"/>
            <p14:sldId id="300"/>
            <p14:sldId id="280"/>
            <p14:sldId id="289"/>
            <p14:sldId id="290"/>
            <p14:sldId id="281"/>
            <p14:sldId id="291"/>
            <p14:sldId id="282"/>
            <p14:sldId id="283"/>
            <p14:sldId id="284"/>
            <p14:sldId id="285"/>
            <p14:sldId id="286"/>
            <p14:sldId id="287"/>
            <p14:sldId id="288"/>
            <p14:sldId id="276"/>
            <p14:sldId id="301"/>
          </p14:sldIdLst>
        </p14:section>
        <p14:section name="Problem Resolution Proof" id="{CFFBC019-81DE-4436-BF4C-E5F5B1288364}">
          <p14:sldIdLst>
            <p14:sldId id="277"/>
            <p14:sldId id="323"/>
            <p14:sldId id="294"/>
            <p14:sldId id="295"/>
            <p14:sldId id="297"/>
            <p14:sldId id="293"/>
            <p14:sldId id="292"/>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7199" autoAdjust="0"/>
  </p:normalViewPr>
  <p:slideViewPr>
    <p:cSldViewPr snapToGrid="0">
      <p:cViewPr varScale="1">
        <p:scale>
          <a:sx n="58" d="100"/>
          <a:sy n="58" d="100"/>
        </p:scale>
        <p:origin x="15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61329-1076-49E3-A548-B1F154C46CD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779BC49-3F8F-454E-BE58-4F7895D73466}">
      <dgm:prSet phldrT="[Text]"/>
      <dgm:spPr/>
      <dgm:t>
        <a:bodyPr/>
        <a:lstStyle/>
        <a:p>
          <a:r>
            <a:rPr lang="en-US" dirty="0" smtClean="0">
              <a:solidFill>
                <a:srgbClr val="FFC000"/>
              </a:solidFill>
            </a:rPr>
            <a:t>Copy</a:t>
          </a:r>
          <a:endParaRPr lang="en-US" dirty="0">
            <a:solidFill>
              <a:srgbClr val="FFC000"/>
            </a:solidFill>
          </a:endParaRPr>
        </a:p>
      </dgm:t>
    </dgm:pt>
    <dgm:pt modelId="{AA61484E-0AA7-4507-BDE7-B9E742E1FF4C}" type="parTrans" cxnId="{74AB61CD-B8CA-4334-8B85-690FE066F61F}">
      <dgm:prSet/>
      <dgm:spPr/>
      <dgm:t>
        <a:bodyPr/>
        <a:lstStyle/>
        <a:p>
          <a:endParaRPr lang="en-US"/>
        </a:p>
      </dgm:t>
    </dgm:pt>
    <dgm:pt modelId="{E02C8BB9-822F-4D73-ADB9-DE0E2B0DBD80}" type="sibTrans" cxnId="{74AB61CD-B8CA-4334-8B85-690FE066F61F}">
      <dgm:prSet/>
      <dgm:spPr/>
      <dgm:t>
        <a:bodyPr/>
        <a:lstStyle/>
        <a:p>
          <a:endParaRPr lang="en-US"/>
        </a:p>
      </dgm:t>
    </dgm:pt>
    <dgm:pt modelId="{F03632C4-480B-45C9-BF56-D002D66FC900}">
      <dgm:prSet phldrT="[Text]"/>
      <dgm:spPr/>
      <dgm:t>
        <a:bodyPr/>
        <a:lstStyle/>
        <a:p>
          <a:r>
            <a:rPr lang="en-US" dirty="0" smtClean="0">
              <a:solidFill>
                <a:schemeClr val="accent5">
                  <a:lumMod val="75000"/>
                </a:schemeClr>
              </a:solidFill>
            </a:rPr>
            <a:t>Deploy</a:t>
          </a:r>
          <a:endParaRPr lang="en-US" dirty="0">
            <a:solidFill>
              <a:schemeClr val="accent5">
                <a:lumMod val="75000"/>
              </a:schemeClr>
            </a:solidFill>
          </a:endParaRPr>
        </a:p>
      </dgm:t>
    </dgm:pt>
    <dgm:pt modelId="{AD1EFB63-EA38-49F2-B75A-12F141B1B773}" type="parTrans" cxnId="{BDAF643F-9543-4E97-B026-0330B17F95D0}">
      <dgm:prSet/>
      <dgm:spPr/>
      <dgm:t>
        <a:bodyPr/>
        <a:lstStyle/>
        <a:p>
          <a:endParaRPr lang="en-US"/>
        </a:p>
      </dgm:t>
    </dgm:pt>
    <dgm:pt modelId="{90A240B2-4C04-4B2D-8184-209B1C184355}" type="sibTrans" cxnId="{BDAF643F-9543-4E97-B026-0330B17F95D0}">
      <dgm:prSet/>
      <dgm:spPr/>
      <dgm:t>
        <a:bodyPr/>
        <a:lstStyle/>
        <a:p>
          <a:endParaRPr lang="en-US"/>
        </a:p>
      </dgm:t>
    </dgm:pt>
    <dgm:pt modelId="{B9B883FE-A557-4EB5-9BA3-B2E43A31897A}">
      <dgm:prSet phldrT="[Text]"/>
      <dgm:spPr/>
      <dgm:t>
        <a:bodyPr/>
        <a:lstStyle/>
        <a:p>
          <a:r>
            <a:rPr lang="en-US" dirty="0" smtClean="0">
              <a:solidFill>
                <a:schemeClr val="accent6">
                  <a:lumMod val="75000"/>
                </a:schemeClr>
              </a:solidFill>
            </a:rPr>
            <a:t>Test</a:t>
          </a:r>
          <a:endParaRPr lang="en-US" dirty="0">
            <a:solidFill>
              <a:schemeClr val="accent6">
                <a:lumMod val="75000"/>
              </a:schemeClr>
            </a:solidFill>
          </a:endParaRPr>
        </a:p>
      </dgm:t>
    </dgm:pt>
    <dgm:pt modelId="{0D9D5F3A-9F39-497A-A2F3-DC151E98D7ED}" type="parTrans" cxnId="{966F6C14-8CB6-4613-9791-A51828A2BC57}">
      <dgm:prSet/>
      <dgm:spPr/>
      <dgm:t>
        <a:bodyPr/>
        <a:lstStyle/>
        <a:p>
          <a:endParaRPr lang="en-US"/>
        </a:p>
      </dgm:t>
    </dgm:pt>
    <dgm:pt modelId="{D6498C59-1AC3-4B79-B546-656224E45B0F}" type="sibTrans" cxnId="{966F6C14-8CB6-4613-9791-A51828A2BC57}">
      <dgm:prSet/>
      <dgm:spPr/>
      <dgm:t>
        <a:bodyPr/>
        <a:lstStyle/>
        <a:p>
          <a:endParaRPr lang="en-US"/>
        </a:p>
      </dgm:t>
    </dgm:pt>
    <dgm:pt modelId="{4E77F234-EAC0-458B-999D-962919CD8A08}">
      <dgm:prSet phldrT="[Text]"/>
      <dgm:spPr/>
      <dgm:t>
        <a:bodyPr/>
        <a:lstStyle/>
        <a:p>
          <a:r>
            <a:rPr lang="en-US" dirty="0" smtClean="0">
              <a:solidFill>
                <a:srgbClr val="00B050"/>
              </a:solidFill>
            </a:rPr>
            <a:t>Publish</a:t>
          </a:r>
          <a:endParaRPr lang="en-US" dirty="0">
            <a:solidFill>
              <a:srgbClr val="00B050"/>
            </a:solidFill>
          </a:endParaRPr>
        </a:p>
      </dgm:t>
    </dgm:pt>
    <dgm:pt modelId="{494DF816-BAD7-410F-94D1-671DE41A9538}" type="parTrans" cxnId="{25CCF01E-6B27-48D7-B149-E9F928627372}">
      <dgm:prSet/>
      <dgm:spPr/>
      <dgm:t>
        <a:bodyPr/>
        <a:lstStyle/>
        <a:p>
          <a:endParaRPr lang="en-US"/>
        </a:p>
      </dgm:t>
    </dgm:pt>
    <dgm:pt modelId="{C0810EBF-AE20-4D83-B23E-9A41B835BABB}" type="sibTrans" cxnId="{25CCF01E-6B27-48D7-B149-E9F928627372}">
      <dgm:prSet/>
      <dgm:spPr/>
      <dgm:t>
        <a:bodyPr/>
        <a:lstStyle/>
        <a:p>
          <a:endParaRPr lang="en-US"/>
        </a:p>
      </dgm:t>
    </dgm:pt>
    <dgm:pt modelId="{F871B144-8605-407D-98FA-AC34395B04FD}">
      <dgm:prSet phldrT="[Text]"/>
      <dgm:spPr/>
      <dgm:t>
        <a:bodyPr/>
        <a:lstStyle/>
        <a:p>
          <a:r>
            <a:rPr lang="en-US" dirty="0" smtClean="0">
              <a:solidFill>
                <a:srgbClr val="FF0000"/>
              </a:solidFill>
            </a:rPr>
            <a:t>Build</a:t>
          </a:r>
          <a:endParaRPr lang="en-US" dirty="0">
            <a:solidFill>
              <a:srgbClr val="FF0000"/>
            </a:solidFill>
          </a:endParaRPr>
        </a:p>
      </dgm:t>
    </dgm:pt>
    <dgm:pt modelId="{994DFB5B-53F4-4D2D-B66A-C5154D2C1BA5}" type="parTrans" cxnId="{F2FFC8D8-CFC0-4D96-A3C4-373C19588D77}">
      <dgm:prSet/>
      <dgm:spPr/>
      <dgm:t>
        <a:bodyPr/>
        <a:lstStyle/>
        <a:p>
          <a:endParaRPr lang="en-US"/>
        </a:p>
      </dgm:t>
    </dgm:pt>
    <dgm:pt modelId="{0617DE64-BA7B-4E04-8741-737C2FB99366}" type="sibTrans" cxnId="{F2FFC8D8-CFC0-4D96-A3C4-373C19588D77}">
      <dgm:prSet/>
      <dgm:spPr/>
      <dgm:t>
        <a:bodyPr/>
        <a:lstStyle/>
        <a:p>
          <a:endParaRPr lang="en-US"/>
        </a:p>
      </dgm:t>
    </dgm:pt>
    <dgm:pt modelId="{BB86734C-0D8B-4EA4-8FA7-19A816F3411A}" type="pres">
      <dgm:prSet presAssocID="{06061329-1076-49E3-A548-B1F154C46CD4}" presName="cycle" presStyleCnt="0">
        <dgm:presLayoutVars>
          <dgm:dir/>
          <dgm:resizeHandles val="exact"/>
        </dgm:presLayoutVars>
      </dgm:prSet>
      <dgm:spPr/>
      <dgm:t>
        <a:bodyPr/>
        <a:lstStyle/>
        <a:p>
          <a:endParaRPr lang="en-US"/>
        </a:p>
      </dgm:t>
    </dgm:pt>
    <dgm:pt modelId="{58CE9BA4-EF54-4F41-99B6-BC7351201C2A}" type="pres">
      <dgm:prSet presAssocID="{0779BC49-3F8F-454E-BE58-4F7895D73466}" presName="dummy" presStyleCnt="0"/>
      <dgm:spPr/>
    </dgm:pt>
    <dgm:pt modelId="{EC17B91C-77C1-47CA-BBC1-B62FBA43AA06}" type="pres">
      <dgm:prSet presAssocID="{0779BC49-3F8F-454E-BE58-4F7895D73466}" presName="node" presStyleLbl="revTx" presStyleIdx="0" presStyleCnt="5">
        <dgm:presLayoutVars>
          <dgm:bulletEnabled val="1"/>
        </dgm:presLayoutVars>
      </dgm:prSet>
      <dgm:spPr/>
      <dgm:t>
        <a:bodyPr/>
        <a:lstStyle/>
        <a:p>
          <a:endParaRPr lang="en-US"/>
        </a:p>
      </dgm:t>
    </dgm:pt>
    <dgm:pt modelId="{FAA52F35-6F29-42C7-92EE-66C17B940370}" type="pres">
      <dgm:prSet presAssocID="{E02C8BB9-822F-4D73-ADB9-DE0E2B0DBD80}" presName="sibTrans" presStyleLbl="node1" presStyleIdx="0" presStyleCnt="5" custLinFactNeighborY="1140"/>
      <dgm:spPr/>
      <dgm:t>
        <a:bodyPr/>
        <a:lstStyle/>
        <a:p>
          <a:endParaRPr lang="en-US"/>
        </a:p>
      </dgm:t>
    </dgm:pt>
    <dgm:pt modelId="{3FE4FA9C-0F4B-499D-BFD5-CA710BCFB634}" type="pres">
      <dgm:prSet presAssocID="{F03632C4-480B-45C9-BF56-D002D66FC900}" presName="dummy" presStyleCnt="0"/>
      <dgm:spPr/>
    </dgm:pt>
    <dgm:pt modelId="{064350B3-B48D-4292-93BF-4543DF8037B4}" type="pres">
      <dgm:prSet presAssocID="{F03632C4-480B-45C9-BF56-D002D66FC900}" presName="node" presStyleLbl="revTx" presStyleIdx="1" presStyleCnt="5">
        <dgm:presLayoutVars>
          <dgm:bulletEnabled val="1"/>
        </dgm:presLayoutVars>
      </dgm:prSet>
      <dgm:spPr/>
      <dgm:t>
        <a:bodyPr/>
        <a:lstStyle/>
        <a:p>
          <a:endParaRPr lang="en-US"/>
        </a:p>
      </dgm:t>
    </dgm:pt>
    <dgm:pt modelId="{03067DB7-1F20-4072-83A4-384BC34E5B20}" type="pres">
      <dgm:prSet presAssocID="{90A240B2-4C04-4B2D-8184-209B1C184355}" presName="sibTrans" presStyleLbl="node1" presStyleIdx="1" presStyleCnt="5"/>
      <dgm:spPr/>
      <dgm:t>
        <a:bodyPr/>
        <a:lstStyle/>
        <a:p>
          <a:endParaRPr lang="en-US"/>
        </a:p>
      </dgm:t>
    </dgm:pt>
    <dgm:pt modelId="{A8F256EF-BFFA-47E5-8FF7-3AC0BF318DB0}" type="pres">
      <dgm:prSet presAssocID="{B9B883FE-A557-4EB5-9BA3-B2E43A31897A}" presName="dummy" presStyleCnt="0"/>
      <dgm:spPr/>
    </dgm:pt>
    <dgm:pt modelId="{B01CDB8C-64BB-4818-BF7A-641CA86C3005}" type="pres">
      <dgm:prSet presAssocID="{B9B883FE-A557-4EB5-9BA3-B2E43A31897A}" presName="node" presStyleLbl="revTx" presStyleIdx="2" presStyleCnt="5">
        <dgm:presLayoutVars>
          <dgm:bulletEnabled val="1"/>
        </dgm:presLayoutVars>
      </dgm:prSet>
      <dgm:spPr/>
      <dgm:t>
        <a:bodyPr/>
        <a:lstStyle/>
        <a:p>
          <a:endParaRPr lang="en-US"/>
        </a:p>
      </dgm:t>
    </dgm:pt>
    <dgm:pt modelId="{57EE48B6-549A-486C-B3CB-35B694C43BF8}" type="pres">
      <dgm:prSet presAssocID="{D6498C59-1AC3-4B79-B546-656224E45B0F}" presName="sibTrans" presStyleLbl="node1" presStyleIdx="2" presStyleCnt="5"/>
      <dgm:spPr/>
      <dgm:t>
        <a:bodyPr/>
        <a:lstStyle/>
        <a:p>
          <a:endParaRPr lang="en-US"/>
        </a:p>
      </dgm:t>
    </dgm:pt>
    <dgm:pt modelId="{B3C45A92-14AE-40B8-BE0D-DF37F43F076C}" type="pres">
      <dgm:prSet presAssocID="{4E77F234-EAC0-458B-999D-962919CD8A08}" presName="dummy" presStyleCnt="0"/>
      <dgm:spPr/>
    </dgm:pt>
    <dgm:pt modelId="{232F6B5D-7AFB-420F-AD6F-88F2B933762C}" type="pres">
      <dgm:prSet presAssocID="{4E77F234-EAC0-458B-999D-962919CD8A08}" presName="node" presStyleLbl="revTx" presStyleIdx="3" presStyleCnt="5">
        <dgm:presLayoutVars>
          <dgm:bulletEnabled val="1"/>
        </dgm:presLayoutVars>
      </dgm:prSet>
      <dgm:spPr/>
      <dgm:t>
        <a:bodyPr/>
        <a:lstStyle/>
        <a:p>
          <a:endParaRPr lang="en-US"/>
        </a:p>
      </dgm:t>
    </dgm:pt>
    <dgm:pt modelId="{7B131D91-28F2-415C-96C6-3D1C34177389}" type="pres">
      <dgm:prSet presAssocID="{C0810EBF-AE20-4D83-B23E-9A41B835BABB}" presName="sibTrans" presStyleLbl="node1" presStyleIdx="3" presStyleCnt="5"/>
      <dgm:spPr/>
      <dgm:t>
        <a:bodyPr/>
        <a:lstStyle/>
        <a:p>
          <a:endParaRPr lang="en-US"/>
        </a:p>
      </dgm:t>
    </dgm:pt>
    <dgm:pt modelId="{04CCF9F9-8C51-4D83-BB14-62577946EE89}" type="pres">
      <dgm:prSet presAssocID="{F871B144-8605-407D-98FA-AC34395B04FD}" presName="dummy" presStyleCnt="0"/>
      <dgm:spPr/>
    </dgm:pt>
    <dgm:pt modelId="{709021B6-B8BA-4F3F-8973-89C475D49EE6}" type="pres">
      <dgm:prSet presAssocID="{F871B144-8605-407D-98FA-AC34395B04FD}" presName="node" presStyleLbl="revTx" presStyleIdx="4" presStyleCnt="5">
        <dgm:presLayoutVars>
          <dgm:bulletEnabled val="1"/>
        </dgm:presLayoutVars>
      </dgm:prSet>
      <dgm:spPr/>
      <dgm:t>
        <a:bodyPr/>
        <a:lstStyle/>
        <a:p>
          <a:endParaRPr lang="en-US"/>
        </a:p>
      </dgm:t>
    </dgm:pt>
    <dgm:pt modelId="{6BA79CED-C153-4BC4-9174-4A675D3E8862}" type="pres">
      <dgm:prSet presAssocID="{0617DE64-BA7B-4E04-8741-737C2FB99366}" presName="sibTrans" presStyleLbl="node1" presStyleIdx="4" presStyleCnt="5"/>
      <dgm:spPr/>
      <dgm:t>
        <a:bodyPr/>
        <a:lstStyle/>
        <a:p>
          <a:endParaRPr lang="en-US"/>
        </a:p>
      </dgm:t>
    </dgm:pt>
  </dgm:ptLst>
  <dgm:cxnLst>
    <dgm:cxn modelId="{7A543EF9-B62D-42D9-A9A2-7C65E7C8F316}" type="presOf" srcId="{06061329-1076-49E3-A548-B1F154C46CD4}" destId="{BB86734C-0D8B-4EA4-8FA7-19A816F3411A}" srcOrd="0" destOrd="0" presId="urn:microsoft.com/office/officeart/2005/8/layout/cycle1"/>
    <dgm:cxn modelId="{8D799E65-6921-48CC-A520-64E9B9FE59FB}" type="presOf" srcId="{C0810EBF-AE20-4D83-B23E-9A41B835BABB}" destId="{7B131D91-28F2-415C-96C6-3D1C34177389}" srcOrd="0" destOrd="0" presId="urn:microsoft.com/office/officeart/2005/8/layout/cycle1"/>
    <dgm:cxn modelId="{5A684768-0694-4464-8AA8-AB4A93666572}" type="presOf" srcId="{E02C8BB9-822F-4D73-ADB9-DE0E2B0DBD80}" destId="{FAA52F35-6F29-42C7-92EE-66C17B940370}" srcOrd="0" destOrd="0" presId="urn:microsoft.com/office/officeart/2005/8/layout/cycle1"/>
    <dgm:cxn modelId="{EC40F96F-8A47-4F41-9511-75892941690C}" type="presOf" srcId="{0617DE64-BA7B-4E04-8741-737C2FB99366}" destId="{6BA79CED-C153-4BC4-9174-4A675D3E8862}" srcOrd="0" destOrd="0" presId="urn:microsoft.com/office/officeart/2005/8/layout/cycle1"/>
    <dgm:cxn modelId="{F9E1D7EB-0F29-4A7B-961B-40A4BFFADE8C}" type="presOf" srcId="{90A240B2-4C04-4B2D-8184-209B1C184355}" destId="{03067DB7-1F20-4072-83A4-384BC34E5B20}" srcOrd="0" destOrd="0" presId="urn:microsoft.com/office/officeart/2005/8/layout/cycle1"/>
    <dgm:cxn modelId="{F15EEBB5-4F68-44F5-BD00-4F16A3233097}" type="presOf" srcId="{F03632C4-480B-45C9-BF56-D002D66FC900}" destId="{064350B3-B48D-4292-93BF-4543DF8037B4}" srcOrd="0" destOrd="0" presId="urn:microsoft.com/office/officeart/2005/8/layout/cycle1"/>
    <dgm:cxn modelId="{1C2A0099-C156-4E1D-810B-E29E89639D9D}" type="presOf" srcId="{0779BC49-3F8F-454E-BE58-4F7895D73466}" destId="{EC17B91C-77C1-47CA-BBC1-B62FBA43AA06}" srcOrd="0" destOrd="0" presId="urn:microsoft.com/office/officeart/2005/8/layout/cycle1"/>
    <dgm:cxn modelId="{F2FFC8D8-CFC0-4D96-A3C4-373C19588D77}" srcId="{06061329-1076-49E3-A548-B1F154C46CD4}" destId="{F871B144-8605-407D-98FA-AC34395B04FD}" srcOrd="4" destOrd="0" parTransId="{994DFB5B-53F4-4D2D-B66A-C5154D2C1BA5}" sibTransId="{0617DE64-BA7B-4E04-8741-737C2FB99366}"/>
    <dgm:cxn modelId="{74AB61CD-B8CA-4334-8B85-690FE066F61F}" srcId="{06061329-1076-49E3-A548-B1F154C46CD4}" destId="{0779BC49-3F8F-454E-BE58-4F7895D73466}" srcOrd="0" destOrd="0" parTransId="{AA61484E-0AA7-4507-BDE7-B9E742E1FF4C}" sibTransId="{E02C8BB9-822F-4D73-ADB9-DE0E2B0DBD80}"/>
    <dgm:cxn modelId="{25CCF01E-6B27-48D7-B149-E9F928627372}" srcId="{06061329-1076-49E3-A548-B1F154C46CD4}" destId="{4E77F234-EAC0-458B-999D-962919CD8A08}" srcOrd="3" destOrd="0" parTransId="{494DF816-BAD7-410F-94D1-671DE41A9538}" sibTransId="{C0810EBF-AE20-4D83-B23E-9A41B835BABB}"/>
    <dgm:cxn modelId="{80863C52-0D17-412D-B709-269E22890CE1}" type="presOf" srcId="{B9B883FE-A557-4EB5-9BA3-B2E43A31897A}" destId="{B01CDB8C-64BB-4818-BF7A-641CA86C3005}" srcOrd="0" destOrd="0" presId="urn:microsoft.com/office/officeart/2005/8/layout/cycle1"/>
    <dgm:cxn modelId="{A65BE175-AD97-4809-9D4F-47A340473083}" type="presOf" srcId="{F871B144-8605-407D-98FA-AC34395B04FD}" destId="{709021B6-B8BA-4F3F-8973-89C475D49EE6}" srcOrd="0" destOrd="0" presId="urn:microsoft.com/office/officeart/2005/8/layout/cycle1"/>
    <dgm:cxn modelId="{966F6C14-8CB6-4613-9791-A51828A2BC57}" srcId="{06061329-1076-49E3-A548-B1F154C46CD4}" destId="{B9B883FE-A557-4EB5-9BA3-B2E43A31897A}" srcOrd="2" destOrd="0" parTransId="{0D9D5F3A-9F39-497A-A2F3-DC151E98D7ED}" sibTransId="{D6498C59-1AC3-4B79-B546-656224E45B0F}"/>
    <dgm:cxn modelId="{4A268D9D-80CB-4CFB-BA28-276E28636614}" type="presOf" srcId="{D6498C59-1AC3-4B79-B546-656224E45B0F}" destId="{57EE48B6-549A-486C-B3CB-35B694C43BF8}" srcOrd="0" destOrd="0" presId="urn:microsoft.com/office/officeart/2005/8/layout/cycle1"/>
    <dgm:cxn modelId="{ABD05CF2-4F16-4E59-B80C-15EB08181A96}" type="presOf" srcId="{4E77F234-EAC0-458B-999D-962919CD8A08}" destId="{232F6B5D-7AFB-420F-AD6F-88F2B933762C}" srcOrd="0" destOrd="0" presId="urn:microsoft.com/office/officeart/2005/8/layout/cycle1"/>
    <dgm:cxn modelId="{BDAF643F-9543-4E97-B026-0330B17F95D0}" srcId="{06061329-1076-49E3-A548-B1F154C46CD4}" destId="{F03632C4-480B-45C9-BF56-D002D66FC900}" srcOrd="1" destOrd="0" parTransId="{AD1EFB63-EA38-49F2-B75A-12F141B1B773}" sibTransId="{90A240B2-4C04-4B2D-8184-209B1C184355}"/>
    <dgm:cxn modelId="{69E21399-8FCF-44BA-B938-4641E71D6893}" type="presParOf" srcId="{BB86734C-0D8B-4EA4-8FA7-19A816F3411A}" destId="{58CE9BA4-EF54-4F41-99B6-BC7351201C2A}" srcOrd="0" destOrd="0" presId="urn:microsoft.com/office/officeart/2005/8/layout/cycle1"/>
    <dgm:cxn modelId="{BB2C14B0-7916-4CE3-B9CA-2021611D107A}" type="presParOf" srcId="{BB86734C-0D8B-4EA4-8FA7-19A816F3411A}" destId="{EC17B91C-77C1-47CA-BBC1-B62FBA43AA06}" srcOrd="1" destOrd="0" presId="urn:microsoft.com/office/officeart/2005/8/layout/cycle1"/>
    <dgm:cxn modelId="{AE83005A-D299-4B1C-B41C-89924FAC05F5}" type="presParOf" srcId="{BB86734C-0D8B-4EA4-8FA7-19A816F3411A}" destId="{FAA52F35-6F29-42C7-92EE-66C17B940370}" srcOrd="2" destOrd="0" presId="urn:microsoft.com/office/officeart/2005/8/layout/cycle1"/>
    <dgm:cxn modelId="{A5A3BA8E-4148-4345-9B2C-9BEE0D9947C0}" type="presParOf" srcId="{BB86734C-0D8B-4EA4-8FA7-19A816F3411A}" destId="{3FE4FA9C-0F4B-499D-BFD5-CA710BCFB634}" srcOrd="3" destOrd="0" presId="urn:microsoft.com/office/officeart/2005/8/layout/cycle1"/>
    <dgm:cxn modelId="{894C9D1D-444E-4D02-8624-F690D5483CE2}" type="presParOf" srcId="{BB86734C-0D8B-4EA4-8FA7-19A816F3411A}" destId="{064350B3-B48D-4292-93BF-4543DF8037B4}" srcOrd="4" destOrd="0" presId="urn:microsoft.com/office/officeart/2005/8/layout/cycle1"/>
    <dgm:cxn modelId="{F6436A93-CF0A-4451-9F20-8D1C9D7A89FC}" type="presParOf" srcId="{BB86734C-0D8B-4EA4-8FA7-19A816F3411A}" destId="{03067DB7-1F20-4072-83A4-384BC34E5B20}" srcOrd="5" destOrd="0" presId="urn:microsoft.com/office/officeart/2005/8/layout/cycle1"/>
    <dgm:cxn modelId="{0966ADA7-3A2B-4FF5-B7CB-56794CF5B5ED}" type="presParOf" srcId="{BB86734C-0D8B-4EA4-8FA7-19A816F3411A}" destId="{A8F256EF-BFFA-47E5-8FF7-3AC0BF318DB0}" srcOrd="6" destOrd="0" presId="urn:microsoft.com/office/officeart/2005/8/layout/cycle1"/>
    <dgm:cxn modelId="{98BE49B0-90C8-4FBC-8541-9B277D08587A}" type="presParOf" srcId="{BB86734C-0D8B-4EA4-8FA7-19A816F3411A}" destId="{B01CDB8C-64BB-4818-BF7A-641CA86C3005}" srcOrd="7" destOrd="0" presId="urn:microsoft.com/office/officeart/2005/8/layout/cycle1"/>
    <dgm:cxn modelId="{DD20E466-D376-447D-8852-D8DD1547FB47}" type="presParOf" srcId="{BB86734C-0D8B-4EA4-8FA7-19A816F3411A}" destId="{57EE48B6-549A-486C-B3CB-35B694C43BF8}" srcOrd="8" destOrd="0" presId="urn:microsoft.com/office/officeart/2005/8/layout/cycle1"/>
    <dgm:cxn modelId="{224A2A46-F75B-4E3E-BC34-A4377810527F}" type="presParOf" srcId="{BB86734C-0D8B-4EA4-8FA7-19A816F3411A}" destId="{B3C45A92-14AE-40B8-BE0D-DF37F43F076C}" srcOrd="9" destOrd="0" presId="urn:microsoft.com/office/officeart/2005/8/layout/cycle1"/>
    <dgm:cxn modelId="{75C0B5DB-8A6A-4A73-90A5-03A087E9D4AE}" type="presParOf" srcId="{BB86734C-0D8B-4EA4-8FA7-19A816F3411A}" destId="{232F6B5D-7AFB-420F-AD6F-88F2B933762C}" srcOrd="10" destOrd="0" presId="urn:microsoft.com/office/officeart/2005/8/layout/cycle1"/>
    <dgm:cxn modelId="{25F6066D-7AA3-4308-B5AF-B2CB014FDAC5}" type="presParOf" srcId="{BB86734C-0D8B-4EA4-8FA7-19A816F3411A}" destId="{7B131D91-28F2-415C-96C6-3D1C34177389}" srcOrd="11" destOrd="0" presId="urn:microsoft.com/office/officeart/2005/8/layout/cycle1"/>
    <dgm:cxn modelId="{0F4565BA-5879-43DC-B3D8-C9E5E68B4ED9}" type="presParOf" srcId="{BB86734C-0D8B-4EA4-8FA7-19A816F3411A}" destId="{04CCF9F9-8C51-4D83-BB14-62577946EE89}" srcOrd="12" destOrd="0" presId="urn:microsoft.com/office/officeart/2005/8/layout/cycle1"/>
    <dgm:cxn modelId="{8281A145-5F86-4317-BAE4-514DA3B7869F}" type="presParOf" srcId="{BB86734C-0D8B-4EA4-8FA7-19A816F3411A}" destId="{709021B6-B8BA-4F3F-8973-89C475D49EE6}" srcOrd="13" destOrd="0" presId="urn:microsoft.com/office/officeart/2005/8/layout/cycle1"/>
    <dgm:cxn modelId="{AA6FE1B5-632D-4325-8982-86E7291B6FE5}" type="presParOf" srcId="{BB86734C-0D8B-4EA4-8FA7-19A816F3411A}" destId="{6BA79CED-C153-4BC4-9174-4A675D3E886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a:solidFill>
          <a:schemeClr val="accent2"/>
        </a:solidFill>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t>
        <a:bodyPr/>
        <a:lstStyle/>
        <a:p>
          <a:endParaRPr lang="en-US"/>
        </a:p>
      </dgm:t>
    </dgm:pt>
    <dgm:pt modelId="{20D8DC96-8F59-4D5F-AB82-34CA78D02615}" type="pres">
      <dgm:prSet presAssocID="{D5498C0A-4E65-4A26-9C41-DF1E51F632E6}" presName="levelTx" presStyleLbl="revTx" presStyleIdx="0" presStyleCnt="0">
        <dgm:presLayoutVars>
          <dgm:chMax val="1"/>
          <dgm:bulletEnabled val="1"/>
        </dgm:presLayoutVars>
      </dgm:prSet>
      <dgm:spPr/>
      <dgm:t>
        <a:bodyPr/>
        <a:lstStyle/>
        <a:p>
          <a:endParaRPr lang="en-US"/>
        </a:p>
      </dgm:t>
    </dgm:pt>
  </dgm:ptLst>
  <dgm:cxnLst>
    <dgm:cxn modelId="{1DA68F8A-D476-4BF7-A501-B80CD4B2B55A}" type="presOf" srcId="{16D04AF8-7782-45A7-A4B2-B3C397E7BC03}" destId="{6C15438E-49C7-4044-976D-3BD0E655C171}" srcOrd="0" destOrd="0" presId="urn:microsoft.com/office/officeart/2005/8/layout/pyramid1"/>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02408F8F-C3B4-4541-A8CF-7FF050ABF857}" type="presOf" srcId="{D5498C0A-4E65-4A26-9C41-DF1E51F632E6}" destId="{20D8DC96-8F59-4D5F-AB82-34CA78D02615}" srcOrd="1"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Lst>
  <dgm:cxnLst>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7B91C-77C1-47CA-BBC1-B62FBA43AA06}">
      <dsp:nvSpPr>
        <dsp:cNvPr id="0" name=""/>
        <dsp:cNvSpPr/>
      </dsp:nvSpPr>
      <dsp:spPr>
        <a:xfrm>
          <a:off x="5640744"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C000"/>
              </a:solidFill>
            </a:rPr>
            <a:t>Copy</a:t>
          </a:r>
          <a:endParaRPr lang="en-US" sz="3500" kern="1200" dirty="0">
            <a:solidFill>
              <a:srgbClr val="FFC000"/>
            </a:solidFill>
          </a:endParaRPr>
        </a:p>
      </dsp:txBody>
      <dsp:txXfrm>
        <a:off x="5640744" y="41632"/>
        <a:ext cx="1423991" cy="1423991"/>
      </dsp:txXfrm>
    </dsp:sp>
    <dsp:sp modelId="{FAA52F35-6F29-42C7-92EE-66C17B940370}">
      <dsp:nvSpPr>
        <dsp:cNvPr id="0" name=""/>
        <dsp:cNvSpPr/>
      </dsp:nvSpPr>
      <dsp:spPr>
        <a:xfrm>
          <a:off x="2289038" y="61092"/>
          <a:ext cx="5341425" cy="5341425"/>
        </a:xfrm>
        <a:prstGeom prst="circularArrow">
          <a:avLst>
            <a:gd name="adj1" fmla="val 5199"/>
            <a:gd name="adj2" fmla="val 335798"/>
            <a:gd name="adj3" fmla="val 21293710"/>
            <a:gd name="adj4" fmla="val 1976582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350B3-B48D-4292-93BF-4543DF8037B4}">
      <dsp:nvSpPr>
        <dsp:cNvPr id="0" name=""/>
        <dsp:cNvSpPr/>
      </dsp:nvSpPr>
      <dsp:spPr>
        <a:xfrm>
          <a:off x="6501659"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5">
                  <a:lumMod val="75000"/>
                </a:schemeClr>
              </a:solidFill>
            </a:rPr>
            <a:t>Deploy</a:t>
          </a:r>
          <a:endParaRPr lang="en-US" sz="3500" kern="1200" dirty="0">
            <a:solidFill>
              <a:schemeClr val="accent5">
                <a:lumMod val="75000"/>
              </a:schemeClr>
            </a:solidFill>
          </a:endParaRPr>
        </a:p>
      </dsp:txBody>
      <dsp:txXfrm>
        <a:off x="6501659" y="2691255"/>
        <a:ext cx="1423991" cy="1423991"/>
      </dsp:txXfrm>
    </dsp:sp>
    <dsp:sp modelId="{03067DB7-1F20-4072-83A4-384BC34E5B20}">
      <dsp:nvSpPr>
        <dsp:cNvPr id="0" name=""/>
        <dsp:cNvSpPr/>
      </dsp:nvSpPr>
      <dsp:spPr>
        <a:xfrm>
          <a:off x="2289038" y="200"/>
          <a:ext cx="5341425" cy="5341425"/>
        </a:xfrm>
        <a:prstGeom prst="circularArrow">
          <a:avLst>
            <a:gd name="adj1" fmla="val 5199"/>
            <a:gd name="adj2" fmla="val 335798"/>
            <a:gd name="adj3" fmla="val 4015184"/>
            <a:gd name="adj4" fmla="val 2252987"/>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CDB8C-64BB-4818-BF7A-641CA86C3005}">
      <dsp:nvSpPr>
        <dsp:cNvPr id="0" name=""/>
        <dsp:cNvSpPr/>
      </dsp:nvSpPr>
      <dsp:spPr>
        <a:xfrm>
          <a:off x="4247755" y="432881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6">
                  <a:lumMod val="75000"/>
                </a:schemeClr>
              </a:solidFill>
            </a:rPr>
            <a:t>Test</a:t>
          </a:r>
          <a:endParaRPr lang="en-US" sz="3500" kern="1200" dirty="0">
            <a:solidFill>
              <a:schemeClr val="accent6">
                <a:lumMod val="75000"/>
              </a:schemeClr>
            </a:solidFill>
          </a:endParaRPr>
        </a:p>
      </dsp:txBody>
      <dsp:txXfrm>
        <a:off x="4247755" y="4328812"/>
        <a:ext cx="1423991" cy="1423991"/>
      </dsp:txXfrm>
    </dsp:sp>
    <dsp:sp modelId="{57EE48B6-549A-486C-B3CB-35B694C43BF8}">
      <dsp:nvSpPr>
        <dsp:cNvPr id="0" name=""/>
        <dsp:cNvSpPr/>
      </dsp:nvSpPr>
      <dsp:spPr>
        <a:xfrm>
          <a:off x="2289038" y="200"/>
          <a:ext cx="5341425" cy="5341425"/>
        </a:xfrm>
        <a:prstGeom prst="circularArrow">
          <a:avLst>
            <a:gd name="adj1" fmla="val 5199"/>
            <a:gd name="adj2" fmla="val 335798"/>
            <a:gd name="adj3" fmla="val 8211215"/>
            <a:gd name="adj4" fmla="val 644901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F6B5D-7AFB-420F-AD6F-88F2B933762C}">
      <dsp:nvSpPr>
        <dsp:cNvPr id="0" name=""/>
        <dsp:cNvSpPr/>
      </dsp:nvSpPr>
      <dsp:spPr>
        <a:xfrm>
          <a:off x="1993852"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B050"/>
              </a:solidFill>
            </a:rPr>
            <a:t>Publish</a:t>
          </a:r>
          <a:endParaRPr lang="en-US" sz="3500" kern="1200" dirty="0">
            <a:solidFill>
              <a:srgbClr val="00B050"/>
            </a:solidFill>
          </a:endParaRPr>
        </a:p>
      </dsp:txBody>
      <dsp:txXfrm>
        <a:off x="1993852" y="2691255"/>
        <a:ext cx="1423991" cy="1423991"/>
      </dsp:txXfrm>
    </dsp:sp>
    <dsp:sp modelId="{7B131D91-28F2-415C-96C6-3D1C34177389}">
      <dsp:nvSpPr>
        <dsp:cNvPr id="0" name=""/>
        <dsp:cNvSpPr/>
      </dsp:nvSpPr>
      <dsp:spPr>
        <a:xfrm>
          <a:off x="2289038" y="200"/>
          <a:ext cx="5341425" cy="5341425"/>
        </a:xfrm>
        <a:prstGeom prst="circularArrow">
          <a:avLst>
            <a:gd name="adj1" fmla="val 5199"/>
            <a:gd name="adj2" fmla="val 335798"/>
            <a:gd name="adj3" fmla="val 12298374"/>
            <a:gd name="adj4" fmla="val 1077049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021B6-B8BA-4F3F-8973-89C475D49EE6}">
      <dsp:nvSpPr>
        <dsp:cNvPr id="0" name=""/>
        <dsp:cNvSpPr/>
      </dsp:nvSpPr>
      <dsp:spPr>
        <a:xfrm>
          <a:off x="2854766"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0000"/>
              </a:solidFill>
            </a:rPr>
            <a:t>Build</a:t>
          </a:r>
          <a:endParaRPr lang="en-US" sz="3500" kern="1200" dirty="0">
            <a:solidFill>
              <a:srgbClr val="FF0000"/>
            </a:solidFill>
          </a:endParaRPr>
        </a:p>
      </dsp:txBody>
      <dsp:txXfrm>
        <a:off x="2854766" y="41632"/>
        <a:ext cx="1423991" cy="1423991"/>
      </dsp:txXfrm>
    </dsp:sp>
    <dsp:sp modelId="{6BA79CED-C153-4BC4-9174-4A675D3E8862}">
      <dsp:nvSpPr>
        <dsp:cNvPr id="0" name=""/>
        <dsp:cNvSpPr/>
      </dsp:nvSpPr>
      <dsp:spPr>
        <a:xfrm>
          <a:off x="2289038" y="200"/>
          <a:ext cx="5341425" cy="5341425"/>
        </a:xfrm>
        <a:prstGeom prst="circularArrow">
          <a:avLst>
            <a:gd name="adj1" fmla="val 5199"/>
            <a:gd name="adj2" fmla="val 335798"/>
            <a:gd name="adj3" fmla="val 16866171"/>
            <a:gd name="adj4" fmla="val 1519803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 Can you run more than one automated test in a pre-determined environment?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189336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3163128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5. Do you know where to get results from?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73165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5. Can anyone on our team do this? </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59395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scalable test automation was a given. We wanted to get to a place where the testing process was not a bottle neck for test feedback, but an </a:t>
            </a:r>
            <a:r>
              <a:rPr lang="en-US" b="1" u="sng" baseline="0" dirty="0" smtClean="0"/>
              <a:t>enabler of quality for the team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31129900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stumbled, poked and engineered our way through a process which I am going to present to you today. I hope to convince you that the idea of the Test Automation Pipeline is a necessary and important endeavor which when followed will enable your team to achieve the ultimate delivery model for test automation.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649741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The concept is generic and can be applied to different test environments, and is test agnostic!</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core idea, is that this channel is established very early in a test automation effort. Early implementation of the channel allows for setup of the workflow which will force concentration on key concepts in test development, such as appropriate tests, stability and coverage, and prevent worrying about misleading execution issues.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basically a curious tech</a:t>
            </a:r>
            <a:r>
              <a:rPr lang="en-US" baseline="0" dirty="0" smtClean="0"/>
              <a:t> dude, who came into the field of quality about 10 years ago. I’m a firm believer in using automated testing as a primary method of quality assurance. I love learning about new technologies and methods of assuring quality. I love helping people through knowledge sharing, coaching and encouraging testing as a team sport. In my spare time I love to race sailboats, ski and spend time with my friends and family.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1032664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027824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757015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1450066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the place I work, and have to give big credit to our culture</a:t>
            </a:r>
            <a:r>
              <a:rPr lang="en-US" baseline="0" dirty="0" smtClean="0"/>
              <a:t> for enabling my growth as a person and technologist. </a:t>
            </a:r>
            <a:r>
              <a:rPr lang="en-US" dirty="0" smtClean="0"/>
              <a:t>My team has supported me</a:t>
            </a:r>
            <a:r>
              <a:rPr lang="en-US" baseline="0" dirty="0" smtClean="0"/>
              <a:t> through the design and implementation process of this talk and I couldn’t have done it without them. Title Source Tech is a really great medium sized team, filled with smart passionate people. If you’re passionate about technology, and love to share your knowledge, come check us out! We’d love for you to join us!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1246954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 musket or a machine gun? It’s up to you and your team?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p>
          <a:p>
            <a:endParaRPr lang="en-US" sz="1200" b="0" i="0" kern="1200" dirty="0" smtClean="0">
              <a:solidFill>
                <a:schemeClr val="tx1"/>
              </a:solidFill>
              <a:effectLst/>
              <a:latin typeface="+mn-lt"/>
              <a:ea typeface="+mn-ea"/>
              <a:cs typeface="+mn-cs"/>
            </a:endParaRPr>
          </a:p>
          <a:p>
            <a:r>
              <a:rPr lang="en-US" dirty="0" smtClean="0"/>
              <a:t>Blog Posts</a:t>
            </a:r>
          </a:p>
          <a:p>
            <a:r>
              <a:rPr lang="en-US" dirty="0" smtClean="0"/>
              <a:t>Word Of Mouth </a:t>
            </a:r>
          </a:p>
          <a:p>
            <a:r>
              <a:rPr lang="en-US" dirty="0" smtClean="0"/>
              <a:t>Regular Summaries</a:t>
            </a:r>
          </a:p>
          <a:p>
            <a:r>
              <a:rPr lang="en-US" dirty="0" smtClean="0"/>
              <a:t>Dashboards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3652834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20105733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Pipeline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pipeline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43</a:t>
            </a:fld>
            <a:endParaRPr lang="en-US"/>
          </a:p>
        </p:txBody>
      </p:sp>
    </p:spTree>
    <p:extLst>
      <p:ext uri="{BB962C8B-B14F-4D97-AF65-F5344CB8AC3E}">
        <p14:creationId xmlns:p14="http://schemas.microsoft.com/office/powerpoint/2010/main" val="31091048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44</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143646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test automation pipeline</a:t>
            </a:r>
            <a:r>
              <a:rPr lang="en-US" baseline="0" dirty="0" smtClean="0"/>
              <a:t> refers to how the automated tests are delivered. </a:t>
            </a:r>
          </a:p>
          <a:p>
            <a:endParaRPr lang="en-US" dirty="0" smtClean="0"/>
          </a:p>
          <a:p>
            <a:r>
              <a:rPr lang="en-US" dirty="0" smtClean="0"/>
              <a:t>Whether</a:t>
            </a:r>
            <a:r>
              <a:rPr lang="en-US" baseline="0" dirty="0" smtClean="0"/>
              <a:t> </a:t>
            </a:r>
            <a:r>
              <a:rPr lang="en-US" baseline="0" dirty="0" smtClean="0"/>
              <a:t>you’re a QA, Dev, BA, Product Owner, or any technology team member, the quality of your product should always be on your mind. As our teams increase their velocity and deliver more, better, quicker, your testing process has to keep up! </a:t>
            </a:r>
          </a:p>
          <a:p>
            <a:endParaRPr lang="en-US" baseline="0" dirty="0" smtClean="0"/>
          </a:p>
          <a:p>
            <a:r>
              <a:rPr lang="en-US" baseline="0" dirty="0" smtClean="0"/>
              <a:t>In order to not be a bottleneck, testing has to embrace automation.   </a:t>
            </a:r>
          </a:p>
          <a:p>
            <a:endParaRPr lang="en-US" baseline="0" dirty="0" smtClean="0"/>
          </a:p>
          <a:p>
            <a:r>
              <a:rPr lang="en-US" baseline="0" dirty="0" smtClean="0"/>
              <a:t>In order to scale quality, your team needs to have to be able to provide a repeatable way of delivering the flow of automated tests. </a:t>
            </a:r>
          </a:p>
          <a:p>
            <a:endParaRPr lang="en-US" baseline="0" dirty="0" smtClean="0"/>
          </a:p>
          <a:p>
            <a:r>
              <a:rPr lang="en-US" baseline="0" dirty="0" smtClean="0"/>
              <a:t>In this talk we will establish how to unleash your test automation flow. </a:t>
            </a:r>
          </a:p>
          <a:p>
            <a:endParaRPr lang="en-US" baseline="0" dirty="0" smtClean="0"/>
          </a:p>
          <a:p>
            <a:r>
              <a:rPr lang="en-US" baseline="0" dirty="0" smtClean="0"/>
              <a:t>You will leave with examples of process, implementation and resources to bring back to your team.</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purpose of this talk is to introduce and stress the concept of a test automation delivery pipeline. We’re going to talk about what that is, why it’s important, and show examples of an implementation. We are then going to talk about what benefits your team can expect, based on my team’s experiences.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239821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think you may have a test automation pipeline in place, let’s run through some questions, which will establish whether you do or not!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86181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1452007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 Can you run more than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93807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9/7/2017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0.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1.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2.pn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4.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5.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8.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9.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64.pn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jpeg"/><Relationship Id="rId3" Type="http://schemas.openxmlformats.org/officeDocument/2006/relationships/image" Target="../media/image65.jpeg"/><Relationship Id="rId21" Type="http://schemas.openxmlformats.org/officeDocument/2006/relationships/image" Target="../media/image83.jpeg"/><Relationship Id="rId7" Type="http://schemas.openxmlformats.org/officeDocument/2006/relationships/image" Target="../media/image69.jpeg"/><Relationship Id="rId12" Type="http://schemas.openxmlformats.org/officeDocument/2006/relationships/image" Target="../media/image74.jpeg"/><Relationship Id="rId17" Type="http://schemas.openxmlformats.org/officeDocument/2006/relationships/image" Target="../media/image79.jpeg"/><Relationship Id="rId25" Type="http://schemas.openxmlformats.org/officeDocument/2006/relationships/image" Target="../media/image87.jpeg"/><Relationship Id="rId2" Type="http://schemas.openxmlformats.org/officeDocument/2006/relationships/notesSlide" Target="../notesSlides/notesSlide44.xml"/><Relationship Id="rId16" Type="http://schemas.openxmlformats.org/officeDocument/2006/relationships/image" Target="../media/image78.jpeg"/><Relationship Id="rId20"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24" Type="http://schemas.openxmlformats.org/officeDocument/2006/relationships/image" Target="../media/image86.jpeg"/><Relationship Id="rId5" Type="http://schemas.openxmlformats.org/officeDocument/2006/relationships/image" Target="../media/image67.jpeg"/><Relationship Id="rId15" Type="http://schemas.openxmlformats.org/officeDocument/2006/relationships/image" Target="../media/image77.jpeg"/><Relationship Id="rId23" Type="http://schemas.openxmlformats.org/officeDocument/2006/relationships/image" Target="../media/image85.jpeg"/><Relationship Id="rId10" Type="http://schemas.openxmlformats.org/officeDocument/2006/relationships/image" Target="../media/image72.jpeg"/><Relationship Id="rId19" Type="http://schemas.openxmlformats.org/officeDocument/2006/relationships/image" Target="../media/image81.jpeg"/><Relationship Id="rId4" Type="http://schemas.openxmlformats.org/officeDocument/2006/relationships/image" Target="../media/image66.jpeg"/><Relationship Id="rId9" Type="http://schemas.openxmlformats.org/officeDocument/2006/relationships/image" Target="../media/image71.jpeg"/><Relationship Id="rId14" Type="http://schemas.openxmlformats.org/officeDocument/2006/relationships/image" Target="../media/image76.jpeg"/><Relationship Id="rId22" Type="http://schemas.openxmlformats.org/officeDocument/2006/relationships/image" Target="../media/image84.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885049"/>
            <a:ext cx="13170090" cy="2387600"/>
          </a:xfrm>
        </p:spPr>
        <p:txBody>
          <a:bodyPr>
            <a:normAutofit/>
          </a:bodyPr>
          <a:lstStyle/>
          <a:p>
            <a:r>
              <a:rPr lang="en-US" dirty="0" smtClean="0"/>
              <a:t>Test Automation Pipelines</a:t>
            </a:r>
            <a:br>
              <a:rPr lang="en-US" dirty="0" smtClean="0"/>
            </a:br>
            <a:r>
              <a:rPr lang="en-US" dirty="0" smtClean="0"/>
              <a:t> </a:t>
            </a:r>
            <a:r>
              <a:rPr lang="en-US" sz="2800" dirty="0" smtClean="0"/>
              <a:t>Enabling Invaluable Feedback For Your Quality Cycle</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6309" y="2040421"/>
            <a:ext cx="1873598" cy="1827896"/>
            <a:chOff x="623627" y="2391409"/>
            <a:chExt cx="3808071" cy="3808071"/>
          </a:xfrm>
        </p:grpSpPr>
        <p:pic>
          <p:nvPicPr>
            <p:cNvPr id="3078" name="Picture 6" descr="Image result for i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090386" y="2090273"/>
            <a:ext cx="1074555" cy="1777792"/>
            <a:chOff x="9156096" y="2120145"/>
            <a:chExt cx="2526153" cy="4079335"/>
          </a:xfrm>
        </p:grpSpPr>
        <p:pic>
          <p:nvPicPr>
            <p:cNvPr id="3080" name="Picture 8" descr="Image result for android 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p:cNvSpPr>
            <a:spLocks noGrp="1"/>
          </p:cNvSpPr>
          <p:nvPr>
            <p:ph type="title"/>
          </p:nvPr>
        </p:nvSpPr>
        <p:spPr>
          <a:xfrm>
            <a:off x="2522542" y="238283"/>
            <a:ext cx="10515600" cy="1325563"/>
          </a:xfrm>
        </p:spPr>
        <p:txBody>
          <a:bodyPr/>
          <a:lstStyle/>
          <a:p>
            <a:r>
              <a:rPr lang="en-US" dirty="0" smtClean="0"/>
              <a:t>Do You Already Have A Test Automation Pipeline?</a:t>
            </a:r>
            <a:endParaRPr lang="en-US" dirty="0"/>
          </a:p>
        </p:txBody>
      </p:sp>
      <p:grpSp>
        <p:nvGrpSpPr>
          <p:cNvPr id="12" name="Group 11"/>
          <p:cNvGrpSpPr/>
          <p:nvPr/>
        </p:nvGrpSpPr>
        <p:grpSpPr>
          <a:xfrm>
            <a:off x="4810162" y="1554612"/>
            <a:ext cx="2465132" cy="2660923"/>
            <a:chOff x="8732939" y="1709487"/>
            <a:chExt cx="2465132" cy="2660923"/>
          </a:xfrm>
        </p:grpSpPr>
        <p:pic>
          <p:nvPicPr>
            <p:cNvPr id="2" name="Picture 2" descr="Image result for windows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6879" y="2333878"/>
              <a:ext cx="840443" cy="37955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8732939" y="1709487"/>
              <a:ext cx="2465132" cy="2660923"/>
              <a:chOff x="3980530" y="1871531"/>
              <a:chExt cx="4847824" cy="4847825"/>
            </a:xfrm>
          </p:grpSpPr>
          <p:pic>
            <p:nvPicPr>
              <p:cNvPr id="15"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6101" y="2688426"/>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810162" y="4041277"/>
            <a:ext cx="2465132" cy="2660923"/>
            <a:chOff x="6039947" y="4059028"/>
            <a:chExt cx="2465132" cy="2660923"/>
          </a:xfrm>
        </p:grpSpPr>
        <p:grpSp>
          <p:nvGrpSpPr>
            <p:cNvPr id="26" name="Group 25"/>
            <p:cNvGrpSpPr/>
            <p:nvPr/>
          </p:nvGrpSpPr>
          <p:grpSpPr>
            <a:xfrm>
              <a:off x="6039947" y="4059028"/>
              <a:ext cx="2465132" cy="2660923"/>
              <a:chOff x="3980530" y="1900453"/>
              <a:chExt cx="4847824" cy="4847825"/>
            </a:xfrm>
          </p:grpSpPr>
          <p:pic>
            <p:nvPicPr>
              <p:cNvPr id="2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37834" y="5026881"/>
              <a:ext cx="654506" cy="529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hrom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47935" y="4661692"/>
              <a:ext cx="413577" cy="4135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548527" y="4041278"/>
            <a:ext cx="2465132" cy="2660923"/>
            <a:chOff x="8548527" y="4041278"/>
            <a:chExt cx="2465132" cy="2660923"/>
          </a:xfrm>
        </p:grpSpPr>
        <p:pic>
          <p:nvPicPr>
            <p:cNvPr id="2056" name="Picture 8" descr="Image result for firefo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38705" y="4661692"/>
              <a:ext cx="385622" cy="38562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8548527" y="4041278"/>
              <a:ext cx="2465132" cy="2660923"/>
              <a:chOff x="3980530" y="1900453"/>
              <a:chExt cx="4847824" cy="4847825"/>
            </a:xfrm>
          </p:grpSpPr>
          <p:pic>
            <p:nvPicPr>
              <p:cNvPr id="38"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153" y="3846078"/>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06835" y="5026881"/>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960542" y="4059027"/>
            <a:ext cx="2465132" cy="2660923"/>
            <a:chOff x="960542" y="4059027"/>
            <a:chExt cx="2465132" cy="2660923"/>
          </a:xfrm>
        </p:grpSpPr>
        <p:grpSp>
          <p:nvGrpSpPr>
            <p:cNvPr id="42" name="Group 41"/>
            <p:cNvGrpSpPr/>
            <p:nvPr/>
          </p:nvGrpSpPr>
          <p:grpSpPr>
            <a:xfrm>
              <a:off x="960542" y="4059027"/>
              <a:ext cx="2465132" cy="2660923"/>
              <a:chOff x="3980530" y="1900453"/>
              <a:chExt cx="4847824" cy="4847825"/>
            </a:xfrm>
          </p:grpSpPr>
          <p:pic>
            <p:nvPicPr>
              <p:cNvPr id="43"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4844" y="3914554"/>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Image result for microsoft ed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83057" y="4707853"/>
              <a:ext cx="603532" cy="4422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051" y="5150081"/>
              <a:ext cx="654506" cy="5298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2808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Already Have A Test Automation Pipeline?</a:t>
            </a:r>
          </a:p>
        </p:txBody>
      </p:sp>
      <p:grpSp>
        <p:nvGrpSpPr>
          <p:cNvPr id="34" name="Group 33"/>
          <p:cNvGrpSpPr/>
          <p:nvPr/>
        </p:nvGrpSpPr>
        <p:grpSpPr>
          <a:xfrm>
            <a:off x="470985" y="1434564"/>
            <a:ext cx="1813600" cy="1781596"/>
            <a:chOff x="3980530" y="1871531"/>
            <a:chExt cx="4847824" cy="4847825"/>
          </a:xfrm>
        </p:grpSpPr>
        <p:pic>
          <p:nvPicPr>
            <p:cNvPr id="35" name="Picture 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2284585" y="1434564"/>
            <a:ext cx="1813600" cy="1781596"/>
            <a:chOff x="3980530" y="1871531"/>
            <a:chExt cx="4847824" cy="4847825"/>
          </a:xfrm>
        </p:grpSpPr>
        <p:pic>
          <p:nvPicPr>
            <p:cNvPr id="219" name="Picture 21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p:cNvGrpSpPr/>
          <p:nvPr/>
        </p:nvGrpSpPr>
        <p:grpSpPr>
          <a:xfrm>
            <a:off x="4090547" y="1434564"/>
            <a:ext cx="1813600" cy="1781596"/>
            <a:chOff x="3980530" y="1871531"/>
            <a:chExt cx="4847824" cy="4847825"/>
          </a:xfrm>
        </p:grpSpPr>
        <p:pic>
          <p:nvPicPr>
            <p:cNvPr id="223" name="Picture 22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p:cNvGrpSpPr/>
          <p:nvPr/>
        </p:nvGrpSpPr>
        <p:grpSpPr>
          <a:xfrm>
            <a:off x="5895318" y="1434564"/>
            <a:ext cx="1813600" cy="1781596"/>
            <a:chOff x="3980530" y="1871531"/>
            <a:chExt cx="4847824" cy="4847825"/>
          </a:xfrm>
        </p:grpSpPr>
        <p:pic>
          <p:nvPicPr>
            <p:cNvPr id="227" name="Picture 22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7708918" y="1434564"/>
            <a:ext cx="1813600" cy="1781596"/>
            <a:chOff x="3980530" y="1871531"/>
            <a:chExt cx="4847824" cy="4847825"/>
          </a:xfrm>
        </p:grpSpPr>
        <p:pic>
          <p:nvPicPr>
            <p:cNvPr id="231" name="Picture 23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4" name="Group 233"/>
          <p:cNvGrpSpPr/>
          <p:nvPr/>
        </p:nvGrpSpPr>
        <p:grpSpPr>
          <a:xfrm>
            <a:off x="9514880" y="1434564"/>
            <a:ext cx="1813600" cy="1781596"/>
            <a:chOff x="3980530" y="1871531"/>
            <a:chExt cx="4847824" cy="4847825"/>
          </a:xfrm>
        </p:grpSpPr>
        <p:pic>
          <p:nvPicPr>
            <p:cNvPr id="235" name="Picture 2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p:cNvGrpSpPr/>
          <p:nvPr/>
        </p:nvGrpSpPr>
        <p:grpSpPr>
          <a:xfrm>
            <a:off x="470985" y="2675947"/>
            <a:ext cx="1813600" cy="1781596"/>
            <a:chOff x="3980530" y="1871531"/>
            <a:chExt cx="4847824" cy="4847825"/>
          </a:xfrm>
        </p:grpSpPr>
        <p:pic>
          <p:nvPicPr>
            <p:cNvPr id="239" name="Picture 23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2" name="Group 241"/>
          <p:cNvGrpSpPr/>
          <p:nvPr/>
        </p:nvGrpSpPr>
        <p:grpSpPr>
          <a:xfrm>
            <a:off x="2284585" y="2675947"/>
            <a:ext cx="1813600" cy="1781596"/>
            <a:chOff x="3980530" y="1871531"/>
            <a:chExt cx="4847824" cy="4847825"/>
          </a:xfrm>
        </p:grpSpPr>
        <p:pic>
          <p:nvPicPr>
            <p:cNvPr id="243" name="Picture 24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6" name="Group 245"/>
          <p:cNvGrpSpPr/>
          <p:nvPr/>
        </p:nvGrpSpPr>
        <p:grpSpPr>
          <a:xfrm>
            <a:off x="4090547" y="2675947"/>
            <a:ext cx="1813600" cy="1781596"/>
            <a:chOff x="3980530" y="1871531"/>
            <a:chExt cx="4847824" cy="4847825"/>
          </a:xfrm>
        </p:grpSpPr>
        <p:pic>
          <p:nvPicPr>
            <p:cNvPr id="247" name="Picture 24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nvGrpSpPr>
        <p:grpSpPr>
          <a:xfrm>
            <a:off x="5895318" y="2675947"/>
            <a:ext cx="1813600" cy="1781596"/>
            <a:chOff x="3980530" y="1871531"/>
            <a:chExt cx="4847824" cy="4847825"/>
          </a:xfrm>
        </p:grpSpPr>
        <p:pic>
          <p:nvPicPr>
            <p:cNvPr id="251" name="Picture 25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p:cNvGrpSpPr/>
          <p:nvPr/>
        </p:nvGrpSpPr>
        <p:grpSpPr>
          <a:xfrm>
            <a:off x="7708918" y="2675947"/>
            <a:ext cx="1813600" cy="1781596"/>
            <a:chOff x="3980530" y="1871531"/>
            <a:chExt cx="4847824" cy="4847825"/>
          </a:xfrm>
        </p:grpSpPr>
        <p:pic>
          <p:nvPicPr>
            <p:cNvPr id="255" name="Picture 25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Group 257"/>
          <p:cNvGrpSpPr/>
          <p:nvPr/>
        </p:nvGrpSpPr>
        <p:grpSpPr>
          <a:xfrm>
            <a:off x="9514880" y="2675947"/>
            <a:ext cx="1813600" cy="1781596"/>
            <a:chOff x="3980530" y="1871531"/>
            <a:chExt cx="4847824" cy="4847825"/>
          </a:xfrm>
        </p:grpSpPr>
        <p:pic>
          <p:nvPicPr>
            <p:cNvPr id="259" name="Picture 25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p:cNvGrpSpPr/>
          <p:nvPr/>
        </p:nvGrpSpPr>
        <p:grpSpPr>
          <a:xfrm>
            <a:off x="470985" y="3917330"/>
            <a:ext cx="1813600" cy="1781596"/>
            <a:chOff x="3980530" y="1871531"/>
            <a:chExt cx="4847824" cy="4847825"/>
          </a:xfrm>
        </p:grpSpPr>
        <p:pic>
          <p:nvPicPr>
            <p:cNvPr id="263" name="Picture 26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p:nvPr/>
        </p:nvGrpSpPr>
        <p:grpSpPr>
          <a:xfrm>
            <a:off x="2284585" y="3917330"/>
            <a:ext cx="1813600" cy="1781596"/>
            <a:chOff x="3980530" y="1871531"/>
            <a:chExt cx="4847824" cy="4847825"/>
          </a:xfrm>
        </p:grpSpPr>
        <p:pic>
          <p:nvPicPr>
            <p:cNvPr id="267" name="Picture 26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4090547" y="3917330"/>
            <a:ext cx="1813600" cy="1781596"/>
            <a:chOff x="3980530" y="1871531"/>
            <a:chExt cx="4847824" cy="4847825"/>
          </a:xfrm>
        </p:grpSpPr>
        <p:pic>
          <p:nvPicPr>
            <p:cNvPr id="271" name="Picture 27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p:cNvGrpSpPr/>
          <p:nvPr/>
        </p:nvGrpSpPr>
        <p:grpSpPr>
          <a:xfrm>
            <a:off x="5895318" y="3917330"/>
            <a:ext cx="1813600" cy="1781596"/>
            <a:chOff x="3980530" y="1871531"/>
            <a:chExt cx="4847824" cy="4847825"/>
          </a:xfrm>
        </p:grpSpPr>
        <p:pic>
          <p:nvPicPr>
            <p:cNvPr id="275" name="Picture 27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p:cNvGrpSpPr/>
          <p:nvPr/>
        </p:nvGrpSpPr>
        <p:grpSpPr>
          <a:xfrm>
            <a:off x="7708918" y="3917330"/>
            <a:ext cx="1813600" cy="1781596"/>
            <a:chOff x="3980530" y="1871531"/>
            <a:chExt cx="4847824" cy="4847825"/>
          </a:xfrm>
        </p:grpSpPr>
        <p:pic>
          <p:nvPicPr>
            <p:cNvPr id="279" name="Picture 27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2" name="Group 281"/>
          <p:cNvGrpSpPr/>
          <p:nvPr/>
        </p:nvGrpSpPr>
        <p:grpSpPr>
          <a:xfrm>
            <a:off x="9514880" y="3917330"/>
            <a:ext cx="1813600" cy="1781596"/>
            <a:chOff x="3980530" y="1871531"/>
            <a:chExt cx="4847824" cy="4847825"/>
          </a:xfrm>
        </p:grpSpPr>
        <p:pic>
          <p:nvPicPr>
            <p:cNvPr id="283" name="Picture 28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470985" y="5158713"/>
            <a:ext cx="1813600" cy="1781596"/>
            <a:chOff x="3980530" y="1871531"/>
            <a:chExt cx="4847824" cy="4847825"/>
          </a:xfrm>
        </p:grpSpPr>
        <p:pic>
          <p:nvPicPr>
            <p:cNvPr id="287" name="Picture 28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p:cNvGrpSpPr/>
          <p:nvPr/>
        </p:nvGrpSpPr>
        <p:grpSpPr>
          <a:xfrm>
            <a:off x="2284585" y="5158713"/>
            <a:ext cx="1813600" cy="1781596"/>
            <a:chOff x="3980530" y="1871531"/>
            <a:chExt cx="4847824" cy="4847825"/>
          </a:xfrm>
        </p:grpSpPr>
        <p:pic>
          <p:nvPicPr>
            <p:cNvPr id="291" name="Picture 29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Group 293"/>
          <p:cNvGrpSpPr/>
          <p:nvPr/>
        </p:nvGrpSpPr>
        <p:grpSpPr>
          <a:xfrm>
            <a:off x="4090547" y="5158713"/>
            <a:ext cx="1813600" cy="1781596"/>
            <a:chOff x="3980530" y="1871531"/>
            <a:chExt cx="4847824" cy="4847825"/>
          </a:xfrm>
        </p:grpSpPr>
        <p:pic>
          <p:nvPicPr>
            <p:cNvPr id="295" name="Picture 29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5895318" y="5158713"/>
            <a:ext cx="1813600" cy="1781596"/>
            <a:chOff x="3980530" y="1871531"/>
            <a:chExt cx="4847824" cy="4847825"/>
          </a:xfrm>
        </p:grpSpPr>
        <p:pic>
          <p:nvPicPr>
            <p:cNvPr id="299" name="Picture 29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2" name="Group 301"/>
          <p:cNvGrpSpPr/>
          <p:nvPr/>
        </p:nvGrpSpPr>
        <p:grpSpPr>
          <a:xfrm>
            <a:off x="7708918" y="5158713"/>
            <a:ext cx="1813600" cy="1781596"/>
            <a:chOff x="3980530" y="1871531"/>
            <a:chExt cx="4847824" cy="4847825"/>
          </a:xfrm>
        </p:grpSpPr>
        <p:pic>
          <p:nvPicPr>
            <p:cNvPr id="303" name="Picture 30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p:cNvGrpSpPr/>
          <p:nvPr/>
        </p:nvGrpSpPr>
        <p:grpSpPr>
          <a:xfrm>
            <a:off x="9514880" y="5158713"/>
            <a:ext cx="1813600" cy="1781596"/>
            <a:chOff x="3980530" y="1871531"/>
            <a:chExt cx="4847824" cy="4847825"/>
          </a:xfrm>
        </p:grpSpPr>
        <p:pic>
          <p:nvPicPr>
            <p:cNvPr id="307" name="Picture 30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4504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cience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6" y="2359788"/>
            <a:ext cx="48768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1512319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85108"/>
            <a:ext cx="11286308" cy="4981931"/>
          </a:xfrm>
          <a:prstGeom prst="rect">
            <a:avLst/>
          </a:prstGeom>
        </p:spPr>
      </p:pic>
      <p:sp>
        <p:nvSpPr>
          <p:cNvPr id="7"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2749376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years Ago, Our Team Was Not Very Happy</a:t>
            </a:r>
            <a:endParaRPr lang="en-US" dirty="0"/>
          </a:p>
        </p:txBody>
      </p:sp>
      <p:pic>
        <p:nvPicPr>
          <p:cNvPr id="10242" name="Picture 2" descr="Image result for sad p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920" y="1694997"/>
            <a:ext cx="4771118" cy="477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91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28" y="2212700"/>
            <a:ext cx="3944846" cy="3944846"/>
          </a:xfrm>
          <a:prstGeom prst="rect">
            <a:avLst/>
          </a:prstGeom>
        </p:spPr>
      </p:pic>
      <p:pic>
        <p:nvPicPr>
          <p:cNvPr id="7178" name="Picture 10" descr="Image result for push butt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20" y="2884866"/>
            <a:ext cx="2706416" cy="2706416"/>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3000058" y="3724994"/>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928745"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8812666" y="2765332"/>
            <a:ext cx="2852260" cy="2839583"/>
            <a:chOff x="8812666" y="2765332"/>
            <a:chExt cx="2852260" cy="2839583"/>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66" y="2765332"/>
              <a:ext cx="2852260" cy="2839583"/>
            </a:xfrm>
            <a:prstGeom prst="rect">
              <a:avLst/>
            </a:prstGeom>
          </p:spPr>
        </p:pic>
        <p:grpSp>
          <p:nvGrpSpPr>
            <p:cNvPr id="9" name="Group 8"/>
            <p:cNvGrpSpPr/>
            <p:nvPr/>
          </p:nvGrpSpPr>
          <p:grpSpPr>
            <a:xfrm>
              <a:off x="9682945" y="3058293"/>
              <a:ext cx="808482" cy="1058323"/>
              <a:chOff x="3980530" y="1871531"/>
              <a:chExt cx="4847824" cy="4847825"/>
            </a:xfrm>
          </p:grpSpPr>
          <p:pic>
            <p:nvPicPr>
              <p:cNvPr id="12" name="Picture 11" descr="Image result for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utomated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automated tes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0397677" y="3232403"/>
              <a:ext cx="761035" cy="594565"/>
              <a:chOff x="623627" y="2391409"/>
              <a:chExt cx="3808071" cy="3808071"/>
            </a:xfrm>
          </p:grpSpPr>
          <p:pic>
            <p:nvPicPr>
              <p:cNvPr id="16" name="Picture 6" descr="Image result for i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069598" y="3990159"/>
              <a:ext cx="536294" cy="608198"/>
              <a:chOff x="9156096" y="2120145"/>
              <a:chExt cx="2526153" cy="4079335"/>
            </a:xfrm>
          </p:grpSpPr>
          <p:pic>
            <p:nvPicPr>
              <p:cNvPr id="19" name="Picture 8" descr="Image result for android pho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utomated tes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Core Concept &amp; Components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54036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997" y="2489815"/>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8827" y="1740317"/>
            <a:ext cx="10935222" cy="584775"/>
          </a:xfrm>
          <a:prstGeom prst="rect">
            <a:avLst/>
          </a:prstGeom>
          <a:noFill/>
        </p:spPr>
        <p:txBody>
          <a:bodyPr wrap="square" rtlCol="0">
            <a:spAutoFit/>
          </a:bodyPr>
          <a:lstStyle/>
          <a:p>
            <a:pPr algn="ctr"/>
            <a:r>
              <a:rPr lang="en-US" sz="3200" b="1" u="sng" dirty="0" smtClean="0">
                <a:solidFill>
                  <a:srgbClr val="FF0000"/>
                </a:solidFill>
              </a:rPr>
              <a:t>Generic:</a:t>
            </a:r>
            <a:r>
              <a:rPr lang="en-US" sz="3200" b="1" dirty="0" smtClean="0"/>
              <a:t> Able To Support Testing For Any Product</a:t>
            </a:r>
            <a:endParaRPr lang="en-US" sz="3200" b="1"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6" name="Picture 4" descr="Image result for sd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23" y="2542311"/>
            <a:ext cx="5539831" cy="349250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0800000">
            <a:off x="8391539" y="3961005"/>
            <a:ext cx="1818430" cy="327557"/>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39452" y="1739794"/>
            <a:ext cx="10066571" cy="584775"/>
          </a:xfrm>
          <a:prstGeom prst="rect">
            <a:avLst/>
          </a:prstGeom>
          <a:noFill/>
        </p:spPr>
        <p:txBody>
          <a:bodyPr wrap="square" rtlCol="0">
            <a:spAutoFit/>
          </a:bodyPr>
          <a:lstStyle/>
          <a:p>
            <a:pPr algn="ctr"/>
            <a:r>
              <a:rPr lang="en-US" sz="3200" b="1" u="sng" dirty="0" smtClean="0">
                <a:solidFill>
                  <a:srgbClr val="FF0000"/>
                </a:solidFill>
              </a:rPr>
              <a:t>Developed </a:t>
            </a:r>
            <a:r>
              <a:rPr lang="en-US" sz="3200" b="1" u="sng" dirty="0">
                <a:solidFill>
                  <a:srgbClr val="FF0000"/>
                </a:solidFill>
              </a:rPr>
              <a:t>Early:</a:t>
            </a:r>
            <a:r>
              <a:rPr lang="en-US" sz="3200" b="1" dirty="0"/>
              <a:t> </a:t>
            </a:r>
            <a:r>
              <a:rPr lang="en-US" sz="3200" b="1" dirty="0" smtClean="0"/>
              <a:t>Disambiguate Test Execution Problems</a:t>
            </a:r>
            <a:endParaRPr lang="en-US" sz="3200" b="1" dirty="0"/>
          </a:p>
        </p:txBody>
      </p:sp>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Orchestrator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63" y="1769671"/>
            <a:ext cx="5610745" cy="2135812"/>
          </a:xfrm>
          <a:prstGeom prst="rect">
            <a:avLst/>
          </a:prstGeom>
        </p:spPr>
      </p:pic>
      <p:pic>
        <p:nvPicPr>
          <p:cNvPr id="5122" name="Picture 2" descr="Image result for t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42" y="385667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9016" y="4008120"/>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543195"/>
            <a:ext cx="3771265" cy="247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pic>
        <p:nvPicPr>
          <p:cNvPr id="1026" name="Picture 2" descr="https://lh3.googleusercontent.com/HVCF8idqZw0xazvjudaT-oMAUUvZnm6cIw1vH5UUX6u031xSR5tQ7EPrWSM3wL5-Q54ZLV7xkei8aEH8zVOI4qsi-5EyPryG5x9494M_btyGcnQrl7DedWSNTccMxeHjhdp_GVxGptZKvtc2VAMDaQ7QUf5tzMJ8lFZ1fkamTlQ_ouA9rfSR4oTcI7CiXB9uvHkIM7QzIppAYkS8pKT75BSEjW5JsUBYYq-ZztPezjnmAs4ScBjyLonDOYIzhtAWIvkqGIiR8NgxszK_lEGSZehJr9lbywWQWM9AlE916JgXS2pmGuweRPctqI-ECX7eIT-G-fRe_ZrW6VhZbDQ58Kd3zWNRZG03U2wg9-gAyWQ9RqYDWw_Bn72N2eDT0n2j2d7d3OOjeJ0Q4prgbqw5lNr3MCmzG-DptLhPFw5YCz4NLu02bpttaNi2NRTIAaGE-ZrotbwrpxHdBWgnRbtcJd5m-_q-0xj8yc7ZPfq52aRXF6X3WRtD8niChRyneH5yHotKhMP9UOM07jc2FPUh1NGJcd5v2H_jh6xenQZTlGSGAdU93OpHr95Ccm-g3J59PZ-lLJAURrBPBgfmyJtEIAXgSV7f436OwbPHMCofp8JICCHjL3-K5Q=w664-h88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651" y="1667086"/>
            <a:ext cx="2533197" cy="33775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555240" y="1667086"/>
            <a:ext cx="5185990" cy="4936914"/>
          </a:xfrm>
          <a:prstGeom prst="rect">
            <a:avLst/>
          </a:prstGeom>
        </p:spPr>
      </p:pic>
      <p:pic>
        <p:nvPicPr>
          <p:cNvPr id="1030" name="Picture 6" descr="https://lh3.googleusercontent.com/fw2eBrQhcXX6FbJjYHkxGvyUKxXnDYNk9iGcUiv0x5Vlza39Q17lseQ8RDa3BGr0fPB3wZhWirloKbPHTm8K3xfMgQ1rGzJPhHgETMRzBbuxgfWrjEzpzqd-qyslIpX3J4kTsqnA9ldYXvG7Uzt7EAuXBEUj8cDbgWLH9bnEV9L1T5oK3E02ufqM2NPTZOTI81vAidZhPgAAZKd4XpnfT1BmXnWh747Vfap8AYD87pxYGxfkz8YzwFtkQHZ99EdK6NAtSGpulhlqsFP_j2Z20JdY3AY_ClW2DqYb2z231pKMfac3diUXdD2vA3kTwTmxoZTVAYoVXQLYqUviRHQqyZhIszPbM_T_j7TmxN2mgTLsxnRkDbSEjy2sElxLuukYaHRCLYHZg6u6mb61pqOoqnP2WsdzWiXvt98pUbTTrKDsDF2F3S2jQPKtGLXLvphFh6C9u32zp5DHUDC6j3_fYRXa5dImZz83-_cM9lxKTord5mJslNj7pK-gKFbJCzLuZpFijdHX0k7De5KWM7wcB96AKJVPiQ0eqLS3kjiEYUjFQKLS_-gc_SuLRXPHNjGa9phv5EYLyi6IBh8N9Dw9D9YVqlB4lX7-8K-Xg9o9qZu1AF_4oNhkRQ=w1179-h884-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3848" y="1667086"/>
            <a:ext cx="3521392" cy="29441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23422" y="5206684"/>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a:t>
            </a:r>
            <a:r>
              <a:rPr lang="en-US" sz="3000" b="0" cap="none" spc="0" dirty="0" err="1" smtClean="0">
                <a:ln w="0"/>
                <a:solidFill>
                  <a:srgbClr val="FF0000"/>
                </a:solidFill>
                <a:effectLst>
                  <a:outerShdw blurRad="38100" dist="19050" dir="2700000" algn="tl" rotWithShape="0">
                    <a:schemeClr val="dk1">
                      <a:alpha val="40000"/>
                    </a:schemeClr>
                  </a:outerShdw>
                </a:effectLst>
              </a:rPr>
              <a:t>mkonkolowicz</a:t>
            </a:r>
            <a:endParaRPr lang="en-US" sz="3000" b="0" cap="none" spc="0" dirty="0">
              <a:ln w="0"/>
              <a:solidFill>
                <a:srgbClr val="FF0000"/>
              </a:solidFill>
              <a:effectLst>
                <a:outerShdw blurRad="38100" dist="19050" dir="2700000" algn="tl" rotWithShape="0">
                  <a:schemeClr val="dk1">
                    <a:alpha val="40000"/>
                  </a:schemeClr>
                </a:outerShdw>
              </a:effectLst>
            </a:endParaRPr>
          </a:p>
        </p:txBody>
      </p:sp>
      <p:sp>
        <p:nvSpPr>
          <p:cNvPr id="10" name="Rectangle 9"/>
          <p:cNvSpPr/>
          <p:nvPr/>
        </p:nvSpPr>
        <p:spPr>
          <a:xfrm>
            <a:off x="2123422" y="5879251"/>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http://macie-j.me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Exe Environment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77" y="1910397"/>
            <a:ext cx="6246921" cy="1792923"/>
          </a:xfrm>
          <a:prstGeom prst="rect">
            <a:avLst/>
          </a:prstGeom>
        </p:spPr>
      </p:pic>
      <p:pic>
        <p:nvPicPr>
          <p:cNvPr id="6146" name="Picture 2" descr="Image result for sauce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770" y="3376594"/>
            <a:ext cx="4934902" cy="24674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597" y="5169518"/>
            <a:ext cx="4685023" cy="113221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erfecto mob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447" y="5037120"/>
            <a:ext cx="2958310" cy="11833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0447" y="4003091"/>
            <a:ext cx="3036138" cy="121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44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2" y="3426788"/>
            <a:ext cx="4636136" cy="17648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1" y="3876357"/>
            <a:ext cx="4334786" cy="1244123"/>
          </a:xfrm>
          <a:prstGeom prst="rect">
            <a:avLst/>
          </a:prstGeom>
        </p:spPr>
      </p:pic>
      <p:sp>
        <p:nvSpPr>
          <p:cNvPr id="6" name="Plus 5"/>
          <p:cNvSpPr/>
          <p:nvPr/>
        </p:nvSpPr>
        <p:spPr>
          <a:xfrm>
            <a:off x="3804100" y="3711931"/>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802880"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120588" y="2243431"/>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5121926" y="454190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5849721" y="3777591"/>
            <a:ext cx="413850" cy="764315"/>
            <a:chOff x="5849721" y="3777591"/>
            <a:chExt cx="413850" cy="764315"/>
          </a:xfrm>
        </p:grpSpPr>
        <p:cxnSp>
          <p:nvCxnSpPr>
            <p:cNvPr id="7" name="Straight Arrow Connector 6"/>
            <p:cNvCxnSpPr>
              <a:endCxn id="10" idx="0"/>
            </p:cNvCxnSpPr>
            <p:nvPr/>
          </p:nvCxnSpPr>
          <p:spPr>
            <a:xfrm>
              <a:off x="6056646" y="3777591"/>
              <a:ext cx="0" cy="76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849721" y="385948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718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4" name="Group 3"/>
          <p:cNvGrpSpPr/>
          <p:nvPr/>
        </p:nvGrpSpPr>
        <p:grpSpPr>
          <a:xfrm>
            <a:off x="2641473" y="4749562"/>
            <a:ext cx="1513840" cy="461665"/>
            <a:chOff x="2641473" y="4749562"/>
            <a:chExt cx="1513840" cy="461665"/>
          </a:xfrm>
        </p:grpSpPr>
        <p:cxnSp>
          <p:nvCxnSpPr>
            <p:cNvPr id="9" name="Straight Arrow Connector 8"/>
            <p:cNvCxnSpPr>
              <a:stCxn id="8" idx="1"/>
              <a:endCxn id="10"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2866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3" name="Rounded Rectangle 12"/>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7995793" y="4785120"/>
            <a:ext cx="1324529" cy="461665"/>
            <a:chOff x="7995793" y="4785120"/>
            <a:chExt cx="1324529" cy="461665"/>
          </a:xfrm>
        </p:grpSpPr>
        <p:cxnSp>
          <p:nvCxnSpPr>
            <p:cNvPr id="14" name="Straight Arrow Connector 13"/>
            <p:cNvCxnSpPr>
              <a:endCxn id="13"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2" name="Rounded Rectangle 11"/>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15" name="Group 14"/>
          <p:cNvGrpSpPr/>
          <p:nvPr/>
        </p:nvGrpSpPr>
        <p:grpSpPr>
          <a:xfrm>
            <a:off x="2641473" y="4749562"/>
            <a:ext cx="1513840" cy="461665"/>
            <a:chOff x="2641473" y="4749562"/>
            <a:chExt cx="1513840" cy="461665"/>
          </a:xfrm>
        </p:grpSpPr>
        <p:cxnSp>
          <p:nvCxnSpPr>
            <p:cNvPr id="16" name="Straight Arrow Connector 15"/>
            <p:cNvCxnSpPr>
              <a:endCxn id="12"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25865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 </a:t>
            </a:r>
            <a:r>
              <a:rPr lang="en-US" dirty="0" smtClean="0"/>
              <a:t>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5" name="Diamond 4"/>
          <p:cNvSpPr/>
          <p:nvPr/>
        </p:nvSpPr>
        <p:spPr>
          <a:xfrm>
            <a:off x="4365777" y="3712925"/>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Supports Product Tech Stack?</a:t>
            </a:r>
            <a:endParaRPr lang="en-US" sz="2400" b="1" dirty="0"/>
          </a:p>
        </p:txBody>
      </p:sp>
      <p:sp>
        <p:nvSpPr>
          <p:cNvPr id="10" name="Rounded Rectangle 9"/>
          <p:cNvSpPr/>
          <p:nvPr/>
        </p:nvSpPr>
        <p:spPr>
          <a:xfrm>
            <a:off x="5364993" y="552575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6092788" y="3251043"/>
            <a:ext cx="413850" cy="461882"/>
            <a:chOff x="6092788" y="3251043"/>
            <a:chExt cx="413850" cy="461882"/>
          </a:xfrm>
        </p:grpSpPr>
        <p:cxnSp>
          <p:nvCxnSpPr>
            <p:cNvPr id="7" name="Straight Arrow Connector 6"/>
            <p:cNvCxnSpPr>
              <a:endCxn id="5" idx="0"/>
            </p:cNvCxnSpPr>
            <p:nvPr/>
          </p:nvCxnSpPr>
          <p:spPr>
            <a:xfrm flipH="1">
              <a:off x="6299714" y="3330767"/>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92788" y="325104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365777" y="1796390"/>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grpSp>
        <p:nvGrpSpPr>
          <p:cNvPr id="4" name="Group 3"/>
          <p:cNvGrpSpPr/>
          <p:nvPr/>
        </p:nvGrpSpPr>
        <p:grpSpPr>
          <a:xfrm>
            <a:off x="6092788" y="5132215"/>
            <a:ext cx="413850" cy="461665"/>
            <a:chOff x="6092788" y="5132215"/>
            <a:chExt cx="413850" cy="461665"/>
          </a:xfrm>
        </p:grpSpPr>
        <p:cxnSp>
          <p:nvCxnSpPr>
            <p:cNvPr id="13" name="Straight Arrow Connector 12"/>
            <p:cNvCxnSpPr/>
            <p:nvPr/>
          </p:nvCxnSpPr>
          <p:spPr>
            <a:xfrm flipH="1">
              <a:off x="6299712" y="5171968"/>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92788" y="513221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04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15" name="Diamond 1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16" name="Rounded Rectangle 15"/>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Skillfully Acquire</a:t>
            </a:r>
            <a:endParaRPr lang="en-US" sz="2400" b="1" dirty="0"/>
          </a:p>
        </p:txBody>
      </p:sp>
      <p:grpSp>
        <p:nvGrpSpPr>
          <p:cNvPr id="5" name="Group 4"/>
          <p:cNvGrpSpPr/>
          <p:nvPr/>
        </p:nvGrpSpPr>
        <p:grpSpPr>
          <a:xfrm>
            <a:off x="2641473" y="4749562"/>
            <a:ext cx="1513840" cy="461665"/>
            <a:chOff x="2641473" y="4749562"/>
            <a:chExt cx="1513840" cy="461665"/>
          </a:xfrm>
        </p:grpSpPr>
        <p:cxnSp>
          <p:nvCxnSpPr>
            <p:cNvPr id="14" name="Straight Arrow Connector 13"/>
            <p:cNvCxnSpPr>
              <a:stCxn id="18" idx="1"/>
              <a:endCxn id="16"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8" name="Diamond 1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9" name="Rounded Rectangle 18"/>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12" name="Straight Arrow Connector 11"/>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p:cNvGrpSpPr/>
          <p:nvPr/>
        </p:nvGrpSpPr>
        <p:grpSpPr>
          <a:xfrm>
            <a:off x="7995793" y="4785120"/>
            <a:ext cx="1324529" cy="461665"/>
            <a:chOff x="7995793" y="4785120"/>
            <a:chExt cx="1324529" cy="461665"/>
          </a:xfrm>
        </p:grpSpPr>
        <p:cxnSp>
          <p:nvCxnSpPr>
            <p:cNvPr id="20" name="Straight Arrow Connector 19"/>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23" name="Rounded Rectangle 22"/>
          <p:cNvSpPr/>
          <p:nvPr/>
        </p:nvSpPr>
        <p:spPr>
          <a:xfrm>
            <a:off x="1258526" y="5958439"/>
            <a:ext cx="896454" cy="465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Beg for $</a:t>
            </a:r>
            <a:endParaRPr lang="en-US" sz="1400" b="1" dirty="0"/>
          </a:p>
        </p:txBody>
      </p:sp>
      <p:cxnSp>
        <p:nvCxnSpPr>
          <p:cNvPr id="24" name="Straight Arrow Connector 23"/>
          <p:cNvCxnSpPr>
            <a:stCxn id="16" idx="2"/>
            <a:endCxn id="23" idx="0"/>
          </p:cNvCxnSpPr>
          <p:nvPr/>
        </p:nvCxnSpPr>
        <p:spPr>
          <a:xfrm>
            <a:off x="1706753" y="5523955"/>
            <a:ext cx="0" cy="4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3"/>
            <a:endCxn id="19" idx="2"/>
          </p:cNvCxnSpPr>
          <p:nvPr/>
        </p:nvCxnSpPr>
        <p:spPr>
          <a:xfrm flipV="1">
            <a:off x="2154980" y="5523954"/>
            <a:ext cx="8100062" cy="667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a:t>
            </a:r>
            <a:r>
              <a:rPr lang="en-US" dirty="0" smtClean="0"/>
              <a:t>:  </a:t>
            </a:r>
            <a:r>
              <a:rPr lang="en-US" dirty="0" smtClean="0"/>
              <a:t>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Implementation:  </a:t>
            </a:r>
            <a:r>
              <a:rPr lang="en-US" dirty="0" smtClean="0"/>
              <a:t>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Title Source Tech!</a:t>
            </a:r>
            <a:endParaRPr lang="en-US" dirty="0"/>
          </a:p>
        </p:txBody>
      </p:sp>
      <p:pic>
        <p:nvPicPr>
          <p:cNvPr id="8" name="Picture 7"/>
          <p:cNvPicPr>
            <a:picLocks noChangeAspect="1"/>
          </p:cNvPicPr>
          <p:nvPr/>
        </p:nvPicPr>
        <p:blipFill>
          <a:blip r:embed="rId3"/>
          <a:stretch>
            <a:fillRect/>
          </a:stretch>
        </p:blipFill>
        <p:spPr>
          <a:xfrm>
            <a:off x="480476" y="1685109"/>
            <a:ext cx="3240960" cy="4752813"/>
          </a:xfrm>
          <a:prstGeom prst="rect">
            <a:avLst/>
          </a:prstGeom>
        </p:spPr>
      </p:pic>
      <p:pic>
        <p:nvPicPr>
          <p:cNvPr id="9" name="Picture 8"/>
          <p:cNvPicPr>
            <a:picLocks noChangeAspect="1"/>
          </p:cNvPicPr>
          <p:nvPr/>
        </p:nvPicPr>
        <p:blipFill>
          <a:blip r:embed="rId4"/>
          <a:stretch>
            <a:fillRect/>
          </a:stretch>
        </p:blipFill>
        <p:spPr>
          <a:xfrm>
            <a:off x="7249290" y="1685109"/>
            <a:ext cx="4436829" cy="3392586"/>
          </a:xfrm>
          <a:prstGeom prst="rect">
            <a:avLst/>
          </a:prstGeom>
        </p:spPr>
      </p:pic>
      <p:sp>
        <p:nvSpPr>
          <p:cNvPr id="10" name="Rectangle 9"/>
          <p:cNvSpPr/>
          <p:nvPr/>
        </p:nvSpPr>
        <p:spPr>
          <a:xfrm>
            <a:off x="1536808" y="5514592"/>
            <a:ext cx="10410863" cy="923330"/>
          </a:xfrm>
          <a:prstGeom prst="rect">
            <a:avLst/>
          </a:prstGeom>
          <a:noFill/>
        </p:spPr>
        <p:txBody>
          <a:bodyPr wrap="none" lIns="91440" tIns="45720" rIns="91440" bIns="45720">
            <a:spAutoFit/>
          </a:bodyPr>
          <a:lstStyle/>
          <a:p>
            <a:pPr algn="ctr"/>
            <a:r>
              <a:rPr lang="en-US" sz="5400" b="1" cap="none" spc="0" dirty="0" smtClean="0">
                <a:ln w="0"/>
                <a:solidFill>
                  <a:srgbClr val="C00000"/>
                </a:solidFill>
                <a:effectLst>
                  <a:outerShdw blurRad="38100" dist="19050" dir="2700000" algn="tl" rotWithShape="0">
                    <a:schemeClr val="dk1">
                      <a:alpha val="40000"/>
                    </a:schemeClr>
                  </a:outerShdw>
                </a:effectLst>
              </a:rPr>
              <a:t>http://www.titlesourcecareers.com</a:t>
            </a:r>
            <a:endParaRPr lang="en-US" sz="5400" b="1" cap="none" spc="0" dirty="0">
              <a:ln w="0"/>
              <a:solidFill>
                <a:srgbClr val="C00000"/>
              </a:solidFill>
              <a:effectLst>
                <a:outerShdw blurRad="38100" dist="19050" dir="2700000" algn="tl" rotWithShape="0">
                  <a:schemeClr val="dk1">
                    <a:alpha val="40000"/>
                  </a:schemeClr>
                </a:outerShdw>
              </a:effectLst>
            </a:endParaRPr>
          </a:p>
        </p:txBody>
      </p:sp>
      <p:sp>
        <p:nvSpPr>
          <p:cNvPr id="11" name="Rectangle 10"/>
          <p:cNvSpPr/>
          <p:nvPr/>
        </p:nvSpPr>
        <p:spPr>
          <a:xfrm>
            <a:off x="3914228" y="1791677"/>
            <a:ext cx="314227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tweet!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4228" y="3169807"/>
            <a:ext cx="371082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podcast!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H="1">
            <a:off x="1962421" y="2715007"/>
            <a:ext cx="2348322" cy="1530422"/>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505303" y="3984170"/>
            <a:ext cx="1549786" cy="931245"/>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90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  </a:t>
            </a:r>
            <a:r>
              <a:rPr lang="en-US" dirty="0" smtClean="0"/>
              <a:t>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08" y="3426788"/>
            <a:ext cx="4636136" cy="1764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67" y="3687132"/>
            <a:ext cx="4334786" cy="1244123"/>
          </a:xfrm>
          <a:prstGeom prst="rect">
            <a:avLst/>
          </a:prstGeom>
        </p:spPr>
      </p:pic>
      <p:pic>
        <p:nvPicPr>
          <p:cNvPr id="2054" name="Picture 6" descr="Image result for config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17" y="2443890"/>
            <a:ext cx="3892650" cy="3892651"/>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a:off x="2704808" y="1693715"/>
            <a:ext cx="6956385" cy="983848"/>
          </a:xfrm>
          <a:prstGeom prst="stripedRightArrow">
            <a:avLst/>
          </a:prstGeom>
          <a:gradFill flip="none" rotWithShape="1">
            <a:gsLst>
              <a:gs pos="0">
                <a:schemeClr val="accent6"/>
              </a:gs>
              <a:gs pos="100000">
                <a:srgbClr val="FF0000"/>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a:t>
            </a:r>
            <a:endParaRPr lang="en-US" b="1"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 </a:t>
            </a:r>
            <a:r>
              <a:rPr lang="en-US" dirty="0" smtClean="0"/>
              <a:t>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a:t>
            </a:r>
            <a:r>
              <a:rPr lang="en-US" dirty="0" smtClean="0"/>
              <a:t>Choice: </a:t>
            </a:r>
            <a:r>
              <a:rPr lang="en-US" dirty="0" smtClean="0"/>
              <a:t>Adding Machines In MTM</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pic>
        <p:nvPicPr>
          <p:cNvPr id="4106" name="Picture 10" descr="Image result for toy soldier mu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66" y="3517260"/>
            <a:ext cx="3659528" cy="27446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oy sold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1" y="3517260"/>
            <a:ext cx="4690681" cy="2914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01062" y="2374011"/>
            <a:ext cx="1009084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Which Rate Is Right For Your Team?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graphicFrame>
        <p:nvGraphicFramePr>
          <p:cNvPr id="6" name="Diagram 5"/>
          <p:cNvGraphicFramePr/>
          <p:nvPr>
            <p:extLst>
              <p:ext uri="{D42A27DB-BD31-4B8C-83A1-F6EECF244321}">
                <p14:modId xmlns:p14="http://schemas.microsoft.com/office/powerpoint/2010/main" val="1805150152"/>
              </p:ext>
            </p:extLst>
          </p:nvPr>
        </p:nvGraphicFramePr>
        <p:xfrm>
          <a:off x="1109845" y="1354239"/>
          <a:ext cx="9919503" cy="575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6848" y="2287214"/>
            <a:ext cx="3344017" cy="3344017"/>
          </a:xfrm>
          <a:prstGeom prst="rect">
            <a:avLst/>
          </a:prstGeom>
        </p:spPr>
      </p:pic>
    </p:spTree>
    <p:extLst>
      <p:ext uri="{BB962C8B-B14F-4D97-AF65-F5344CB8AC3E}">
        <p14:creationId xmlns:p14="http://schemas.microsoft.com/office/powerpoint/2010/main" val="5833767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pic>
        <p:nvPicPr>
          <p:cNvPr id="6" name="Picture 5"/>
          <p:cNvPicPr>
            <a:picLocks noChangeAspect="1"/>
          </p:cNvPicPr>
          <p:nvPr/>
        </p:nvPicPr>
        <p:blipFill>
          <a:blip r:embed="rId3"/>
          <a:stretch>
            <a:fillRect/>
          </a:stretch>
        </p:blipFill>
        <p:spPr>
          <a:xfrm>
            <a:off x="492501" y="1701478"/>
            <a:ext cx="6684170" cy="2905246"/>
          </a:xfrm>
          <a:prstGeom prst="rect">
            <a:avLst/>
          </a:prstGeom>
        </p:spPr>
      </p:pic>
      <p:pic>
        <p:nvPicPr>
          <p:cNvPr id="7" name="Picture 6"/>
          <p:cNvPicPr>
            <a:picLocks noChangeAspect="1"/>
          </p:cNvPicPr>
          <p:nvPr/>
        </p:nvPicPr>
        <p:blipFill>
          <a:blip r:embed="rId4"/>
          <a:stretch>
            <a:fillRect/>
          </a:stretch>
        </p:blipFill>
        <p:spPr>
          <a:xfrm>
            <a:off x="7269268" y="1898248"/>
            <a:ext cx="4252308" cy="4398380"/>
          </a:xfrm>
          <a:prstGeom prst="rect">
            <a:avLst/>
          </a:prstGeom>
        </p:spPr>
      </p:pic>
      <p:pic>
        <p:nvPicPr>
          <p:cNvPr id="8" name="Picture 7"/>
          <p:cNvPicPr>
            <a:picLocks noChangeAspect="1"/>
          </p:cNvPicPr>
          <p:nvPr/>
        </p:nvPicPr>
        <p:blipFill>
          <a:blip r:embed="rId5"/>
          <a:stretch>
            <a:fillRect/>
          </a:stretch>
        </p:blipFill>
        <p:spPr>
          <a:xfrm>
            <a:off x="492501" y="4606724"/>
            <a:ext cx="6684170" cy="2071868"/>
          </a:xfrm>
          <a:prstGeom prst="rect">
            <a:avLst/>
          </a:prstGeom>
        </p:spPr>
      </p:pic>
    </p:spTree>
    <p:extLst>
      <p:ext uri="{BB962C8B-B14F-4D97-AF65-F5344CB8AC3E}">
        <p14:creationId xmlns:p14="http://schemas.microsoft.com/office/powerpoint/2010/main" val="950628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pic>
        <p:nvPicPr>
          <p:cNvPr id="5" name="Picture 4"/>
          <p:cNvPicPr>
            <a:picLocks noChangeAspect="1"/>
          </p:cNvPicPr>
          <p:nvPr/>
        </p:nvPicPr>
        <p:blipFill>
          <a:blip r:embed="rId3"/>
          <a:stretch>
            <a:fillRect/>
          </a:stretch>
        </p:blipFill>
        <p:spPr>
          <a:xfrm>
            <a:off x="548640" y="1766335"/>
            <a:ext cx="11109960" cy="4802105"/>
          </a:xfrm>
          <a:prstGeom prst="rect">
            <a:avLst/>
          </a:prstGeom>
        </p:spPr>
      </p:pic>
    </p:spTree>
    <p:extLst>
      <p:ext uri="{BB962C8B-B14F-4D97-AF65-F5344CB8AC3E}">
        <p14:creationId xmlns:p14="http://schemas.microsoft.com/office/powerpoint/2010/main" val="3562402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a:t>
            </a:r>
            <a:endParaRPr lang="en-US" dirty="0"/>
          </a:p>
        </p:txBody>
      </p:sp>
      <p:pic>
        <p:nvPicPr>
          <p:cNvPr id="1026" name="Picture 2" descr="Image result for testing pyram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446" y="2220603"/>
            <a:ext cx="8370563" cy="370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50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136" y="3354883"/>
            <a:ext cx="1921764" cy="17479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371" y="3679941"/>
            <a:ext cx="3100388" cy="11802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48" y="4028149"/>
            <a:ext cx="2898862" cy="832000"/>
          </a:xfrm>
          <a:prstGeom prst="rect">
            <a:avLst/>
          </a:prstGeom>
        </p:spPr>
      </p:pic>
      <p:sp>
        <p:nvSpPr>
          <p:cNvPr id="6" name="Plus 5"/>
          <p:cNvSpPr/>
          <p:nvPr/>
        </p:nvSpPr>
        <p:spPr>
          <a:xfrm>
            <a:off x="4448222" y="3804241"/>
            <a:ext cx="645472" cy="67928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095415" y="3998610"/>
            <a:ext cx="591116" cy="476988"/>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Test Automation Pipeline: Setup Summary</a:t>
            </a:r>
            <a:endParaRPr lang="en-US" dirty="0"/>
          </a:p>
        </p:txBody>
      </p:sp>
      <p:sp>
        <p:nvSpPr>
          <p:cNvPr id="10" name="Cloud 9"/>
          <p:cNvSpPr/>
          <p:nvPr/>
        </p:nvSpPr>
        <p:spPr>
          <a:xfrm>
            <a:off x="1494471" y="1880080"/>
            <a:ext cx="2535587"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Orchestrator</a:t>
            </a:r>
            <a:endParaRPr lang="en-US" dirty="0"/>
          </a:p>
        </p:txBody>
      </p:sp>
      <p:sp>
        <p:nvSpPr>
          <p:cNvPr id="11" name="Cloud 10"/>
          <p:cNvSpPr/>
          <p:nvPr/>
        </p:nvSpPr>
        <p:spPr>
          <a:xfrm>
            <a:off x="4757540" y="188008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Test Environment</a:t>
            </a:r>
            <a:endParaRPr lang="en-US" dirty="0"/>
          </a:p>
        </p:txBody>
      </p:sp>
      <p:sp>
        <p:nvSpPr>
          <p:cNvPr id="12" name="Cloud 11"/>
          <p:cNvSpPr/>
          <p:nvPr/>
        </p:nvSpPr>
        <p:spPr>
          <a:xfrm>
            <a:off x="8002103" y="1794793"/>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Hook up Components</a:t>
            </a:r>
            <a:endParaRPr lang="en-US" dirty="0"/>
          </a:p>
        </p:txBody>
      </p:sp>
      <p:sp>
        <p:nvSpPr>
          <p:cNvPr id="13" name="Cloud 12"/>
          <p:cNvSpPr/>
          <p:nvPr/>
        </p:nvSpPr>
        <p:spPr>
          <a:xfrm>
            <a:off x="8061506"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Education</a:t>
            </a:r>
            <a:endParaRPr lang="en-US" dirty="0"/>
          </a:p>
        </p:txBody>
      </p:sp>
      <p:sp>
        <p:nvSpPr>
          <p:cNvPr id="14" name="Cloud 13"/>
          <p:cNvSpPr/>
          <p:nvPr/>
        </p:nvSpPr>
        <p:spPr>
          <a:xfrm>
            <a:off x="4757539"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Execution Steps </a:t>
            </a:r>
            <a:endParaRPr lang="en-US" dirty="0"/>
          </a:p>
        </p:txBody>
      </p:sp>
      <p:sp>
        <p:nvSpPr>
          <p:cNvPr id="15" name="Cloud 14"/>
          <p:cNvSpPr/>
          <p:nvPr/>
        </p:nvSpPr>
        <p:spPr>
          <a:xfrm>
            <a:off x="1453572" y="510287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Trigger Strategy </a:t>
            </a:r>
            <a:endParaRPr lang="en-US" dirty="0"/>
          </a:p>
        </p:txBody>
      </p:sp>
    </p:spTree>
    <p:extLst>
      <p:ext uri="{BB962C8B-B14F-4D97-AF65-F5344CB8AC3E}">
        <p14:creationId xmlns:p14="http://schemas.microsoft.com/office/powerpoint/2010/main" val="1939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a:t>Our Quality Success Story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5" y="1683342"/>
            <a:ext cx="11379358" cy="5109343"/>
          </a:xfrm>
          <a:prstGeom prst="rect">
            <a:avLst/>
          </a:prstGeom>
        </p:spPr>
      </p:pic>
    </p:spTree>
    <p:extLst>
      <p:ext uri="{BB962C8B-B14F-4D97-AF65-F5344CB8AC3E}">
        <p14:creationId xmlns:p14="http://schemas.microsoft.com/office/powerpoint/2010/main" val="4198047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What It Meant For Us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06566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3962395" y="4643120"/>
            <a:ext cx="860058" cy="602123"/>
            <a:chOff x="3962395" y="4643120"/>
            <a:chExt cx="860058" cy="602123"/>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grpSp>
      <p:grpSp>
        <p:nvGrpSpPr>
          <p:cNvPr id="9" name="Group 8"/>
          <p:cNvGrpSpPr/>
          <p:nvPr/>
        </p:nvGrpSpPr>
        <p:grpSpPr>
          <a:xfrm>
            <a:off x="6187440" y="3605248"/>
            <a:ext cx="920901" cy="1630813"/>
            <a:chOff x="6187440" y="3605248"/>
            <a:chExt cx="920901" cy="1630813"/>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grpSp>
      <p:grpSp>
        <p:nvGrpSpPr>
          <p:cNvPr id="8" name="Group 7"/>
          <p:cNvGrpSpPr/>
          <p:nvPr/>
        </p:nvGrpSpPr>
        <p:grpSpPr>
          <a:xfrm>
            <a:off x="5068031" y="4326960"/>
            <a:ext cx="860058" cy="909101"/>
            <a:chOff x="5068031" y="4326960"/>
            <a:chExt cx="860058" cy="909101"/>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grpSp>
      <p:grpSp>
        <p:nvGrpSpPr>
          <p:cNvPr id="10" name="Group 9"/>
          <p:cNvGrpSpPr/>
          <p:nvPr/>
        </p:nvGrpSpPr>
        <p:grpSpPr>
          <a:xfrm>
            <a:off x="7341395" y="2690730"/>
            <a:ext cx="860058" cy="2567979"/>
            <a:chOff x="7341395" y="2690730"/>
            <a:chExt cx="860058" cy="2567979"/>
          </a:xfrm>
        </p:grpSpPr>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grpSp>
      <p:grpSp>
        <p:nvGrpSpPr>
          <p:cNvPr id="11" name="Group 10"/>
          <p:cNvGrpSpPr/>
          <p:nvPr/>
        </p:nvGrpSpPr>
        <p:grpSpPr>
          <a:xfrm>
            <a:off x="3508543" y="3555559"/>
            <a:ext cx="5761558" cy="761714"/>
            <a:chOff x="3508543" y="3555559"/>
            <a:chExt cx="5761558" cy="761714"/>
          </a:xfrm>
        </p:grpSpPr>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508543" y="3947941"/>
              <a:ext cx="578215" cy="369332"/>
            </a:xfrm>
            <a:prstGeom prst="rect">
              <a:avLst/>
            </a:prstGeom>
            <a:noFill/>
          </p:spPr>
          <p:txBody>
            <a:bodyPr wrap="square" rtlCol="0">
              <a:spAutoFit/>
            </a:bodyPr>
            <a:lstStyle/>
            <a:p>
              <a:r>
                <a:rPr lang="en-US" b="1" dirty="0" smtClean="0">
                  <a:solidFill>
                    <a:srgbClr val="FF0000"/>
                  </a:solidFill>
                </a:rPr>
                <a:t>3hr</a:t>
              </a:r>
              <a:endParaRPr lang="en-US" b="1" dirty="0">
                <a:solidFill>
                  <a:srgbClr val="FF0000"/>
                </a:solidFill>
              </a:endParaRPr>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b="1" dirty="0" smtClean="0">
                  <a:solidFill>
                    <a:srgbClr val="FF0000"/>
                  </a:solidFill>
                </a:rPr>
                <a:t>3.5hr</a:t>
              </a:r>
              <a:endParaRPr lang="en-US" b="1" dirty="0">
                <a:solidFill>
                  <a:srgbClr val="FF0000"/>
                </a:solidFill>
              </a:endParaRPr>
            </a:p>
          </p:txBody>
        </p:sp>
      </p:grpSp>
      <p:graphicFrame>
        <p:nvGraphicFramePr>
          <p:cNvPr id="46" name="Diagram 45"/>
          <p:cNvGraphicFramePr/>
          <p:nvPr>
            <p:extLst>
              <p:ext uri="{D42A27DB-BD31-4B8C-83A1-F6EECF244321}">
                <p14:modId xmlns:p14="http://schemas.microsoft.com/office/powerpoint/2010/main" val="863924306"/>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7" name="Diagram 46"/>
          <p:cNvGraphicFramePr/>
          <p:nvPr>
            <p:extLst>
              <p:ext uri="{D42A27DB-BD31-4B8C-83A1-F6EECF244321}">
                <p14:modId xmlns:p14="http://schemas.microsoft.com/office/powerpoint/2010/main" val="2927333291"/>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731738" y="3147962"/>
            <a:ext cx="1957651" cy="1953198"/>
            <a:chOff x="731738" y="3147962"/>
            <a:chExt cx="1957651" cy="1953198"/>
          </a:xfrm>
        </p:grpSpPr>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8293912" y="2062943"/>
            <a:ext cx="3379502" cy="4257578"/>
            <a:chOff x="8293912" y="2062943"/>
            <a:chExt cx="3379502" cy="4257578"/>
          </a:xfrm>
        </p:grpSpPr>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06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Enable 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17320" y="2085703"/>
            <a:ext cx="9219474" cy="3139321"/>
          </a:xfrm>
          <a:prstGeom prst="rect">
            <a:avLst/>
          </a:prstGeom>
          <a:noFill/>
        </p:spPr>
        <p:txBody>
          <a:bodyPr wrap="square" rtlCol="0">
            <a:spAutoFit/>
          </a:bodyPr>
          <a:lstStyle/>
          <a:p>
            <a:pPr algn="ctr"/>
            <a:r>
              <a:rPr lang="en-US" sz="6600" b="1" u="sng" dirty="0" smtClean="0">
                <a:solidFill>
                  <a:schemeClr val="bg1"/>
                </a:solidFill>
              </a:rPr>
              <a:t>Test Automation Pipeline</a:t>
            </a:r>
            <a:r>
              <a:rPr lang="en-US" sz="6600" dirty="0" smtClean="0">
                <a:solidFill>
                  <a:schemeClr val="bg1"/>
                </a:solidFill>
              </a:rPr>
              <a:t> Enable Quality In Your Entire Team</a:t>
            </a:r>
            <a:endParaRPr lang="en-US" sz="6600" dirty="0">
              <a:solidFill>
                <a:schemeClr val="bg1"/>
              </a:solidFill>
            </a:endParaRPr>
          </a:p>
        </p:txBody>
      </p:sp>
    </p:spTree>
    <p:extLst>
      <p:ext uri="{BB962C8B-B14F-4D97-AF65-F5344CB8AC3E}">
        <p14:creationId xmlns:p14="http://schemas.microsoft.com/office/powerpoint/2010/main" val="3815951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 Pipeline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67" y="2552337"/>
            <a:ext cx="3339015" cy="3339015"/>
          </a:xfrm>
          <a:prstGeom prst="rect">
            <a:avLst/>
          </a:prstGeom>
        </p:spPr>
      </p:pic>
      <p:pic>
        <p:nvPicPr>
          <p:cNvPr id="7178" name="Picture 10" descr="Image result for t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811" y="2797637"/>
            <a:ext cx="5151447" cy="29006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25470" y="1616294"/>
            <a:ext cx="11520783"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Test Automation Pipeline: </a:t>
            </a:r>
            <a:r>
              <a:rPr lang="en-US" sz="4000" b="0" cap="none" spc="0" dirty="0" smtClean="0">
                <a:ln w="0"/>
                <a:solidFill>
                  <a:schemeClr val="tx1"/>
                </a:solidFill>
                <a:effectLst>
                  <a:outerShdw blurRad="38100" dist="19050" dir="2700000" algn="tl" rotWithShape="0">
                    <a:schemeClr val="dk1">
                      <a:alpha val="40000"/>
                    </a:schemeClr>
                  </a:outerShdw>
                </a:effectLst>
              </a:rPr>
              <a:t>Turn On </a:t>
            </a:r>
            <a:r>
              <a:rPr lang="en-US" sz="4000" dirty="0" smtClean="0">
                <a:ln w="0"/>
                <a:effectLst>
                  <a:outerShdw blurRad="38100" dist="19050" dir="2700000" algn="tl" rotWithShape="0">
                    <a:schemeClr val="dk1">
                      <a:alpha val="40000"/>
                    </a:schemeClr>
                  </a:outerShdw>
                </a:effectLst>
              </a:rPr>
              <a:t>The Flow Of </a:t>
            </a:r>
            <a:r>
              <a:rPr lang="en-US" sz="4000" b="0" cap="none" spc="0" dirty="0" smtClean="0">
                <a:ln w="0"/>
                <a:solidFill>
                  <a:schemeClr val="tx1"/>
                </a:solidFill>
                <a:effectLst>
                  <a:outerShdw blurRad="38100" dist="19050" dir="2700000" algn="tl" rotWithShape="0">
                    <a:schemeClr val="dk1">
                      <a:alpha val="40000"/>
                    </a:schemeClr>
                  </a:outerShdw>
                </a:effectLst>
              </a:rPr>
              <a:t>Quality</a:t>
            </a:r>
            <a:endParaRPr lang="en-US" sz="4000" b="0" cap="none" spc="0" dirty="0" smtClean="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426" y="2978331"/>
            <a:ext cx="9143999" cy="1200329"/>
          </a:xfrm>
          <a:prstGeom prst="rect">
            <a:avLst/>
          </a:prstGeom>
          <a:noFill/>
        </p:spPr>
        <p:txBody>
          <a:bodyPr wrap="square" lIns="91440" tIns="45720" rIns="91440" bIns="45720">
            <a:spAutoFit/>
          </a:bodyPr>
          <a:lstStyle/>
          <a:p>
            <a:pPr algn="ctr"/>
            <a:r>
              <a:rPr lang="en-US" sz="72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Thanks For Your Time!</a:t>
            </a:r>
            <a:endParaRPr lang="en-US" sz="7200" b="1" spc="50" dirty="0">
              <a:ln w="9525" cmpd="sng">
                <a:solidFill>
                  <a:schemeClr val="accent1"/>
                </a:solidFill>
                <a:prstDash val="solid"/>
              </a:ln>
              <a:solidFill>
                <a:srgbClr val="00B0F0"/>
              </a:solidFill>
              <a:effectLst>
                <a:glow rad="38100">
                  <a:schemeClr val="accent1">
                    <a:alpha val="40000"/>
                  </a:schemeClr>
                </a:glow>
              </a:effectLst>
            </a:endParaRPr>
          </a:p>
        </p:txBody>
      </p:sp>
      <p:sp>
        <p:nvSpPr>
          <p:cNvPr id="3" name="Rectangle 2"/>
          <p:cNvSpPr/>
          <p:nvPr/>
        </p:nvSpPr>
        <p:spPr>
          <a:xfrm>
            <a:off x="294174" y="4504398"/>
            <a:ext cx="4985147"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mkonkolowicz</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Rectangle 3"/>
          <p:cNvSpPr/>
          <p:nvPr/>
        </p:nvSpPr>
        <p:spPr>
          <a:xfrm>
            <a:off x="6453426" y="4504398"/>
            <a:ext cx="5485669" cy="923330"/>
          </a:xfrm>
          <a:prstGeom prst="rect">
            <a:avLst/>
          </a:prstGeom>
          <a:noFill/>
          <a:ln>
            <a:noFill/>
          </a:ln>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http://macie-j.me</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556456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Going To Cover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48" y="2212700"/>
            <a:ext cx="3944846" cy="3944846"/>
          </a:xfrm>
          <a:prstGeom prst="rect">
            <a:avLst/>
          </a:prstGeom>
        </p:spPr>
      </p:pic>
      <p:grpSp>
        <p:nvGrpSpPr>
          <p:cNvPr id="26" name="Group 25"/>
          <p:cNvGrpSpPr/>
          <p:nvPr/>
        </p:nvGrpSpPr>
        <p:grpSpPr>
          <a:xfrm>
            <a:off x="782282" y="1857911"/>
            <a:ext cx="4318038" cy="1952089"/>
            <a:chOff x="782282" y="1857911"/>
            <a:chExt cx="4318038" cy="1952089"/>
          </a:xfrm>
        </p:grpSpPr>
        <p:cxnSp>
          <p:nvCxnSpPr>
            <p:cNvPr id="6" name="Straight Arrow Connector 5"/>
            <p:cNvCxnSpPr/>
            <p:nvPr/>
          </p:nvCxnSpPr>
          <p:spPr>
            <a:xfrm>
              <a:off x="2225040" y="2458720"/>
              <a:ext cx="2875280" cy="135128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82282" y="1857911"/>
              <a:ext cx="241380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 Concept</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8" name="Group 27"/>
          <p:cNvGrpSpPr/>
          <p:nvPr/>
        </p:nvGrpSpPr>
        <p:grpSpPr>
          <a:xfrm>
            <a:off x="1320762" y="3275521"/>
            <a:ext cx="3444278" cy="3201082"/>
            <a:chOff x="1320762" y="3275521"/>
            <a:chExt cx="3444278" cy="3201082"/>
          </a:xfrm>
        </p:grpSpPr>
        <p:cxnSp>
          <p:nvCxnSpPr>
            <p:cNvPr id="8" name="Straight Arrow Connector 7"/>
            <p:cNvCxnSpPr>
              <a:stCxn id="15" idx="3"/>
            </p:cNvCxnSpPr>
            <p:nvPr/>
          </p:nvCxnSpPr>
          <p:spPr>
            <a:xfrm flipV="1">
              <a:off x="3060534" y="5768718"/>
              <a:ext cx="1402725" cy="353942"/>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25040" y="3275521"/>
              <a:ext cx="2540000" cy="2657919"/>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20762" y="5768717"/>
              <a:ext cx="173977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2. Parts</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7" name="Group 26"/>
          <p:cNvGrpSpPr/>
          <p:nvPr/>
        </p:nvGrpSpPr>
        <p:grpSpPr>
          <a:xfrm>
            <a:off x="6766598" y="2212700"/>
            <a:ext cx="5115429" cy="3822340"/>
            <a:chOff x="6766598" y="2212700"/>
            <a:chExt cx="5115429" cy="3822340"/>
          </a:xfrm>
        </p:grpSpPr>
        <p:sp>
          <p:nvSpPr>
            <p:cNvPr id="12" name="Right Brace 11"/>
            <p:cNvSpPr/>
            <p:nvPr/>
          </p:nvSpPr>
          <p:spPr>
            <a:xfrm>
              <a:off x="6766598" y="2212700"/>
              <a:ext cx="1412202" cy="3822340"/>
            </a:xfrm>
            <a:prstGeom prst="rightBrace">
              <a:avLst>
                <a:gd name="adj1" fmla="val 30701"/>
                <a:gd name="adj2" fmla="val 50797"/>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p:cNvSpPr/>
            <p:nvPr/>
          </p:nvSpPr>
          <p:spPr>
            <a:xfrm>
              <a:off x="6923362" y="3275519"/>
              <a:ext cx="4958665" cy="1323439"/>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      3. Implementation </a:t>
              </a:r>
            </a:p>
            <a:p>
              <a:pPr algn="ctr"/>
              <a:r>
                <a:rPr lang="en-US" sz="4000" b="0" cap="none" spc="0" dirty="0" smtClean="0">
                  <a:ln w="0"/>
                  <a:solidFill>
                    <a:schemeClr val="tx1"/>
                  </a:solidFill>
                  <a:effectLst>
                    <a:outerShdw blurRad="38100" dist="19050" dir="2700000" algn="tl" rotWithShape="0">
                      <a:schemeClr val="dk1">
                        <a:alpha val="40000"/>
                      </a:schemeClr>
                    </a:outerShdw>
                  </a:effectLst>
                </a:rPr>
                <a:t>Example</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991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184" y="2926392"/>
            <a:ext cx="11756789" cy="2585323"/>
          </a:xfrm>
          <a:prstGeom prst="rect">
            <a:avLst/>
          </a:prstGeom>
          <a:noFill/>
        </p:spPr>
        <p:txBody>
          <a:bodyPr wrap="squar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But Wait…</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think </a:t>
            </a: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already have a test automation pipeline!!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18288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Already Have A Test Automation Pipeline?</a:t>
            </a:r>
            <a:endParaRPr lang="en-US" dirty="0"/>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935"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08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9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4186</TotalTime>
  <Words>3663</Words>
  <Application>Microsoft Office PowerPoint</Application>
  <PresentationFormat>Widescreen</PresentationFormat>
  <Paragraphs>305</Paragraphs>
  <Slides>50</Slides>
  <Notes>48</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Calibri Light</vt:lpstr>
      <vt:lpstr>Office Theme</vt:lpstr>
      <vt:lpstr>Test Automation Pipelines  Enabling Invaluable Feedback For Your Quality Cycle</vt:lpstr>
      <vt:lpstr>ME!</vt:lpstr>
      <vt:lpstr>Thank You Title Source Tech!</vt:lpstr>
      <vt:lpstr>Level Set: Test Automation</vt:lpstr>
      <vt:lpstr>Level Set: Test Automation Pipeline</vt:lpstr>
      <vt:lpstr>What We’re Going To Cover</vt:lpstr>
      <vt:lpstr>PowerPoint Presentation</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3 years Ago, Our Team Was Not Very Happy</vt:lpstr>
      <vt:lpstr>Push Button: Get Test</vt:lpstr>
      <vt:lpstr>PowerPoint Presentation</vt:lpstr>
      <vt:lpstr>Test Automation Pipeline Core Concepts</vt:lpstr>
      <vt:lpstr>Test Automation Pipeline Core Concepts</vt:lpstr>
      <vt:lpstr>Components: Test Orchestrator</vt:lpstr>
      <vt:lpstr>Components: Test Exe Environment</vt:lpstr>
      <vt:lpstr>PowerPoint Presentation</vt:lpstr>
      <vt:lpstr>Step 1: Pick A Test Orchestrator</vt:lpstr>
      <vt:lpstr>Step 1: Pick A Test Orchestrator</vt:lpstr>
      <vt:lpstr>Step 1: Pick A Test Orchestrator</vt:lpstr>
      <vt:lpstr>Our Choice: Existing Orchestrator</vt:lpstr>
      <vt:lpstr>Step 2: Pick A Test Environment</vt:lpstr>
      <vt:lpstr>Step 2: Pick A Test Environment</vt:lpstr>
      <vt:lpstr>Our Choice:  Sauce, XTC and MTM</vt:lpstr>
      <vt:lpstr>Our Implementation:  Sauce, XTC and MTM</vt:lpstr>
      <vt:lpstr>Our Choice:  Sauce, XTC and MTM</vt:lpstr>
      <vt:lpstr>Step 3: Hook Up Your Components</vt:lpstr>
      <vt:lpstr>Our Choice: Adding Machines In TFS</vt:lpstr>
      <vt:lpstr>Our Choice: Adding Machines In MTM</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Test Automation Pipeline: Setup Summary</vt:lpstr>
      <vt:lpstr>Enabling Our Quality Success Story</vt:lpstr>
      <vt:lpstr>PowerPoint Presentation</vt:lpstr>
      <vt:lpstr>Win: Speed</vt:lpstr>
      <vt:lpstr>Win: Team Involvement</vt:lpstr>
      <vt:lpstr>PowerPoint Presentation</vt:lpstr>
      <vt:lpstr>Erika Wilson</vt:lpstr>
      <vt:lpstr>Erika’s Drive For Quality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114</cp:revision>
  <dcterms:created xsi:type="dcterms:W3CDTF">2017-08-23T16:20:25Z</dcterms:created>
  <dcterms:modified xsi:type="dcterms:W3CDTF">2017-09-07T14:07:56Z</dcterms:modified>
</cp:coreProperties>
</file>